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7" r:id="rId16"/>
    <p:sldId id="298"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310" r:id="rId43"/>
    <p:sldId id="295" r:id="rId44"/>
    <p:sldId id="296"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4" r:id="rId60"/>
    <p:sldId id="315" r:id="rId61"/>
    <p:sldId id="316" r:id="rId62"/>
    <p:sldId id="333" r:id="rId63"/>
    <p:sldId id="317" r:id="rId64"/>
    <p:sldId id="318" r:id="rId65"/>
    <p:sldId id="319" r:id="rId66"/>
    <p:sldId id="320" r:id="rId67"/>
    <p:sldId id="321" r:id="rId68"/>
    <p:sldId id="322" r:id="rId69"/>
    <p:sldId id="323" r:id="rId70"/>
    <p:sldId id="324" r:id="rId71"/>
    <p:sldId id="326" r:id="rId72"/>
    <p:sldId id="327" r:id="rId73"/>
    <p:sldId id="328" r:id="rId74"/>
    <p:sldId id="329" r:id="rId75"/>
    <p:sldId id="330" r:id="rId76"/>
    <p:sldId id="331" r:id="rId77"/>
    <p:sldId id="332" r:id="rId78"/>
    <p:sldId id="325"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02.04.2015</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02.04.2015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02.04.2015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02.04.2015</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188640"/>
            <a:ext cx="7772400" cy="3024336"/>
          </a:xfrm>
        </p:spPr>
        <p:txBody>
          <a:bodyPr/>
          <a:lstStyle/>
          <a:p>
            <a:pPr algn="ctr"/>
            <a:r>
              <a:rPr lang="ru-RU" dirty="0" smtClean="0">
                <a:solidFill>
                  <a:schemeClr val="bg1"/>
                </a:solidFill>
              </a:rPr>
              <a:t>Исторический </a:t>
            </a:r>
            <a:r>
              <a:rPr lang="ru-RU" dirty="0" err="1" smtClean="0">
                <a:solidFill>
                  <a:schemeClr val="bg1"/>
                </a:solidFill>
              </a:rPr>
              <a:t>брейн</a:t>
            </a:r>
            <a:r>
              <a:rPr lang="ru-RU" dirty="0" smtClean="0">
                <a:solidFill>
                  <a:schemeClr val="bg1"/>
                </a:solidFill>
              </a:rPr>
              <a:t> – ринг «Великая Отечественная война»</a:t>
            </a:r>
            <a:endParaRPr lang="ru-RU" dirty="0">
              <a:solidFill>
                <a:schemeClr val="bg1"/>
              </a:solidFill>
            </a:endParaRPr>
          </a:p>
        </p:txBody>
      </p:sp>
      <p:sp>
        <p:nvSpPr>
          <p:cNvPr id="6" name="Текст 5"/>
          <p:cNvSpPr>
            <a:spLocks noGrp="1"/>
          </p:cNvSpPr>
          <p:nvPr>
            <p:ph type="body" idx="1"/>
          </p:nvPr>
        </p:nvSpPr>
        <p:spPr>
          <a:xfrm flipV="1">
            <a:off x="530352" y="6525339"/>
            <a:ext cx="45719" cy="45719"/>
          </a:xfrm>
        </p:spPr>
        <p:txBody>
          <a:bodyPr>
            <a:normAutofit fontScale="25000" lnSpcReduction="20000"/>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284984"/>
            <a:ext cx="4528964" cy="32111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81" y="3284984"/>
            <a:ext cx="3840427" cy="32111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070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517000"/>
          </a:xfrm>
        </p:spPr>
        <p:txBody>
          <a:bodyPr>
            <a:normAutofit/>
          </a:bodyPr>
          <a:lstStyle/>
          <a:p>
            <a:pPr algn="ctr"/>
            <a:r>
              <a:rPr lang="ru-RU" sz="7200" dirty="0" smtClean="0">
                <a:solidFill>
                  <a:schemeClr val="tx1"/>
                </a:solidFill>
              </a:rPr>
              <a:t>Ответ: «Багратион»</a:t>
            </a:r>
            <a:endParaRPr lang="ru-RU" sz="7200" dirty="0">
              <a:solidFill>
                <a:schemeClr val="tx1"/>
              </a:solidFill>
            </a:endParaRPr>
          </a:p>
        </p:txBody>
      </p:sp>
    </p:spTree>
    <p:extLst>
      <p:ext uri="{BB962C8B-B14F-4D97-AF65-F5344CB8AC3E}">
        <p14:creationId xmlns:p14="http://schemas.microsoft.com/office/powerpoint/2010/main" val="1436554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85152"/>
          </a:xfrm>
        </p:spPr>
        <p:txBody>
          <a:bodyPr>
            <a:noAutofit/>
          </a:bodyPr>
          <a:lstStyle/>
          <a:p>
            <a:pPr algn="ctr"/>
            <a:r>
              <a:rPr lang="ru-RU" sz="6000" dirty="0" smtClean="0">
                <a:solidFill>
                  <a:schemeClr val="tx1"/>
                </a:solidFill>
              </a:rPr>
              <a:t>План </a:t>
            </a:r>
            <a:r>
              <a:rPr lang="ru-RU" sz="6000" dirty="0">
                <a:solidFill>
                  <a:schemeClr val="tx1"/>
                </a:solidFill>
              </a:rPr>
              <a:t>физического истребления народов СССР и Восточной Европы, объявленных </a:t>
            </a:r>
            <a:r>
              <a:rPr lang="ru-RU" sz="6000" dirty="0" smtClean="0">
                <a:solidFill>
                  <a:schemeClr val="tx1"/>
                </a:solidFill>
              </a:rPr>
              <a:t/>
            </a:r>
            <a:br>
              <a:rPr lang="ru-RU" sz="6000" dirty="0" smtClean="0">
                <a:solidFill>
                  <a:schemeClr val="tx1"/>
                </a:solidFill>
              </a:rPr>
            </a:br>
            <a:r>
              <a:rPr lang="ru-RU" sz="6000" dirty="0" smtClean="0">
                <a:solidFill>
                  <a:schemeClr val="tx1"/>
                </a:solidFill>
              </a:rPr>
              <a:t>«расово  </a:t>
            </a:r>
            <a:r>
              <a:rPr lang="ru-RU" sz="6000" dirty="0">
                <a:solidFill>
                  <a:schemeClr val="tx1"/>
                </a:solidFill>
              </a:rPr>
              <a:t>неполноценными» </a:t>
            </a:r>
          </a:p>
        </p:txBody>
      </p:sp>
    </p:spTree>
    <p:extLst>
      <p:ext uri="{BB962C8B-B14F-4D97-AF65-F5344CB8AC3E}">
        <p14:creationId xmlns:p14="http://schemas.microsoft.com/office/powerpoint/2010/main" val="1394158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949048"/>
          </a:xfrm>
        </p:spPr>
        <p:txBody>
          <a:bodyPr>
            <a:normAutofit/>
          </a:bodyPr>
          <a:lstStyle/>
          <a:p>
            <a:pPr algn="ctr"/>
            <a:r>
              <a:rPr lang="ru-RU" sz="7200" dirty="0" smtClean="0">
                <a:solidFill>
                  <a:schemeClr val="tx1"/>
                </a:solidFill>
              </a:rPr>
              <a:t>Ответ: «Ост»</a:t>
            </a:r>
            <a:endParaRPr lang="ru-RU" sz="7200" dirty="0">
              <a:solidFill>
                <a:schemeClr val="tx1"/>
              </a:solidFill>
            </a:endParaRPr>
          </a:p>
        </p:txBody>
      </p:sp>
    </p:spTree>
    <p:extLst>
      <p:ext uri="{BB962C8B-B14F-4D97-AF65-F5344CB8AC3E}">
        <p14:creationId xmlns:p14="http://schemas.microsoft.com/office/powerpoint/2010/main" val="1203853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029168"/>
          </a:xfrm>
        </p:spPr>
        <p:txBody>
          <a:bodyPr>
            <a:normAutofit fontScale="90000"/>
          </a:bodyPr>
          <a:lstStyle/>
          <a:p>
            <a:pPr algn="ctr"/>
            <a:r>
              <a:rPr lang="ru-RU" sz="4000" dirty="0"/>
              <a:t>	</a:t>
            </a:r>
            <a:r>
              <a:rPr lang="ru-RU" sz="4000" dirty="0">
                <a:solidFill>
                  <a:schemeClr val="tx1"/>
                </a:solidFill>
              </a:rPr>
              <a:t>В августе и сентябре 1943 года по приказу Центрального штаба партизанского движения партизанами были проведены операции. В результате на длительное  время были выведены из строя пути сообщения в тылу врага, что оказало существенную помощь советским войскам во время боёв под Курском, Орлом, Харьковом </a:t>
            </a:r>
          </a:p>
        </p:txBody>
      </p:sp>
    </p:spTree>
    <p:extLst>
      <p:ext uri="{BB962C8B-B14F-4D97-AF65-F5344CB8AC3E}">
        <p14:creationId xmlns:p14="http://schemas.microsoft.com/office/powerpoint/2010/main" val="4062519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237080"/>
          </a:xfrm>
        </p:spPr>
        <p:txBody>
          <a:bodyPr>
            <a:normAutofit/>
          </a:bodyPr>
          <a:lstStyle/>
          <a:p>
            <a:pPr algn="ctr"/>
            <a:r>
              <a:rPr lang="ru-RU" sz="6600" dirty="0" smtClean="0">
                <a:solidFill>
                  <a:schemeClr val="tx1"/>
                </a:solidFill>
              </a:rPr>
              <a:t>Ответ: «Рельсовая война», «Концерт»</a:t>
            </a:r>
            <a:endParaRPr lang="ru-RU" sz="6600" dirty="0">
              <a:solidFill>
                <a:schemeClr val="tx1"/>
              </a:solidFill>
            </a:endParaRPr>
          </a:p>
        </p:txBody>
      </p:sp>
    </p:spTree>
    <p:extLst>
      <p:ext uri="{BB962C8B-B14F-4D97-AF65-F5344CB8AC3E}">
        <p14:creationId xmlns:p14="http://schemas.microsoft.com/office/powerpoint/2010/main" val="3536514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309088"/>
          </a:xfrm>
        </p:spPr>
        <p:txBody>
          <a:bodyPr/>
          <a:lstStyle/>
          <a:p>
            <a:pPr algn="ctr"/>
            <a:r>
              <a:rPr lang="ru-RU" dirty="0"/>
              <a:t>	</a:t>
            </a:r>
            <a:r>
              <a:rPr lang="ru-RU" sz="8000" dirty="0">
                <a:solidFill>
                  <a:schemeClr val="tx1"/>
                </a:solidFill>
              </a:rPr>
              <a:t>Операция по прорыву блокады Ленинграда </a:t>
            </a:r>
          </a:p>
        </p:txBody>
      </p:sp>
    </p:spTree>
    <p:extLst>
      <p:ext uri="{BB962C8B-B14F-4D97-AF65-F5344CB8AC3E}">
        <p14:creationId xmlns:p14="http://schemas.microsoft.com/office/powerpoint/2010/main" val="3819195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165072"/>
          </a:xfrm>
        </p:spPr>
        <p:txBody>
          <a:bodyPr>
            <a:normAutofit/>
          </a:bodyPr>
          <a:lstStyle/>
          <a:p>
            <a:pPr algn="ctr"/>
            <a:r>
              <a:rPr lang="ru-RU" sz="8000" dirty="0" smtClean="0">
                <a:solidFill>
                  <a:schemeClr val="tx1"/>
                </a:solidFill>
              </a:rPr>
              <a:t>Ответ: «Искра»</a:t>
            </a:r>
            <a:endParaRPr lang="ru-RU" sz="8000" dirty="0">
              <a:solidFill>
                <a:schemeClr val="tx1"/>
              </a:solidFill>
            </a:endParaRPr>
          </a:p>
        </p:txBody>
      </p:sp>
    </p:spTree>
    <p:extLst>
      <p:ext uri="{BB962C8B-B14F-4D97-AF65-F5344CB8AC3E}">
        <p14:creationId xmlns:p14="http://schemas.microsoft.com/office/powerpoint/2010/main" val="2267136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764704"/>
            <a:ext cx="8305800" cy="3384376"/>
          </a:xfrm>
        </p:spPr>
        <p:txBody>
          <a:bodyPr>
            <a:normAutofit/>
          </a:bodyPr>
          <a:lstStyle/>
          <a:p>
            <a:pPr algn="ctr"/>
            <a:r>
              <a:rPr lang="en-US" sz="8800" dirty="0" smtClean="0">
                <a:solidFill>
                  <a:schemeClr val="tx1"/>
                </a:solidFill>
              </a:rPr>
              <a:t>II</a:t>
            </a:r>
            <a:r>
              <a:rPr lang="ru-RU" sz="8800" dirty="0" smtClean="0">
                <a:solidFill>
                  <a:schemeClr val="tx1"/>
                </a:solidFill>
              </a:rPr>
              <a:t> РАУНД</a:t>
            </a:r>
            <a:endParaRPr lang="ru-RU" sz="8800" dirty="0">
              <a:solidFill>
                <a:schemeClr val="tx1"/>
              </a:solidFill>
            </a:endParaRPr>
          </a:p>
        </p:txBody>
      </p:sp>
    </p:spTree>
    <p:extLst>
      <p:ext uri="{BB962C8B-B14F-4D97-AF65-F5344CB8AC3E}">
        <p14:creationId xmlns:p14="http://schemas.microsoft.com/office/powerpoint/2010/main" val="4085615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13144"/>
          </a:xfrm>
        </p:spPr>
        <p:txBody>
          <a:bodyPr>
            <a:normAutofit/>
          </a:bodyPr>
          <a:lstStyle/>
          <a:p>
            <a:pPr algn="ctr"/>
            <a:r>
              <a:rPr lang="ru-RU" sz="6600" dirty="0" smtClean="0">
                <a:solidFill>
                  <a:schemeClr val="tx1"/>
                </a:solidFill>
              </a:rPr>
              <a:t>Самое </a:t>
            </a:r>
            <a:r>
              <a:rPr lang="ru-RU" sz="6600" dirty="0">
                <a:solidFill>
                  <a:schemeClr val="tx1"/>
                </a:solidFill>
              </a:rPr>
              <a:t>крупное танковое сражение Второй мировой войны </a:t>
            </a:r>
          </a:p>
        </p:txBody>
      </p:sp>
    </p:spTree>
    <p:extLst>
      <p:ext uri="{BB962C8B-B14F-4D97-AF65-F5344CB8AC3E}">
        <p14:creationId xmlns:p14="http://schemas.microsoft.com/office/powerpoint/2010/main" val="68395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733024"/>
          </a:xfrm>
        </p:spPr>
        <p:txBody>
          <a:bodyPr>
            <a:normAutofit/>
          </a:bodyPr>
          <a:lstStyle/>
          <a:p>
            <a:pPr algn="ctr"/>
            <a:r>
              <a:rPr lang="ru-RU" sz="8000" dirty="0" smtClean="0">
                <a:solidFill>
                  <a:schemeClr val="tx1"/>
                </a:solidFill>
              </a:rPr>
              <a:t>Ответ: Битва у д. Прохоровка</a:t>
            </a:r>
            <a:endParaRPr lang="ru-RU" sz="8000" dirty="0">
              <a:solidFill>
                <a:schemeClr val="tx1"/>
              </a:solidFill>
            </a:endParaRPr>
          </a:p>
        </p:txBody>
      </p:sp>
    </p:spTree>
    <p:extLst>
      <p:ext uri="{BB962C8B-B14F-4D97-AF65-F5344CB8AC3E}">
        <p14:creationId xmlns:p14="http://schemas.microsoft.com/office/powerpoint/2010/main" val="158512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2868928"/>
          </a:xfrm>
        </p:spPr>
        <p:txBody>
          <a:bodyPr>
            <a:normAutofit/>
          </a:bodyPr>
          <a:lstStyle/>
          <a:p>
            <a:pPr algn="ctr"/>
            <a:r>
              <a:rPr lang="en-US" sz="9600" dirty="0" smtClean="0">
                <a:solidFill>
                  <a:schemeClr val="tx1"/>
                </a:solidFill>
              </a:rPr>
              <a:t>I</a:t>
            </a:r>
            <a:r>
              <a:rPr lang="ru-RU" sz="9600" dirty="0" smtClean="0">
                <a:solidFill>
                  <a:schemeClr val="tx1"/>
                </a:solidFill>
              </a:rPr>
              <a:t> РАУНД</a:t>
            </a:r>
            <a:endParaRPr lang="ru-RU" sz="9600" dirty="0">
              <a:solidFill>
                <a:schemeClr val="tx1"/>
              </a:solidFill>
            </a:endParaRPr>
          </a:p>
        </p:txBody>
      </p:sp>
    </p:spTree>
    <p:extLst>
      <p:ext uri="{BB962C8B-B14F-4D97-AF65-F5344CB8AC3E}">
        <p14:creationId xmlns:p14="http://schemas.microsoft.com/office/powerpoint/2010/main" val="26357527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245192"/>
          </a:xfrm>
        </p:spPr>
        <p:txBody>
          <a:bodyPr>
            <a:normAutofit fontScale="90000"/>
          </a:bodyPr>
          <a:lstStyle/>
          <a:p>
            <a:pPr algn="ctr"/>
            <a:r>
              <a:rPr lang="ru-RU" dirty="0" smtClean="0">
                <a:solidFill>
                  <a:schemeClr val="tx1"/>
                </a:solidFill>
              </a:rPr>
              <a:t>Это  </a:t>
            </a:r>
            <a:r>
              <a:rPr lang="ru-RU" dirty="0">
                <a:solidFill>
                  <a:schemeClr val="tx1"/>
                </a:solidFill>
              </a:rPr>
              <a:t>сражение явилось началом коренного перелома в ходе войны. Была окружена  330 тысячная группировка врага. Красная Армия захватила стратегическую инициативу  в свои руки. Враг потерял 800 тыс. человек, 2 тыс. танков</a:t>
            </a:r>
          </a:p>
        </p:txBody>
      </p:sp>
    </p:spTree>
    <p:extLst>
      <p:ext uri="{BB962C8B-B14F-4D97-AF65-F5344CB8AC3E}">
        <p14:creationId xmlns:p14="http://schemas.microsoft.com/office/powerpoint/2010/main" val="429626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805032"/>
          </a:xfrm>
        </p:spPr>
        <p:txBody>
          <a:bodyPr>
            <a:normAutofit/>
          </a:bodyPr>
          <a:lstStyle/>
          <a:p>
            <a:pPr algn="ctr"/>
            <a:r>
              <a:rPr lang="ru-RU" sz="8000" dirty="0" smtClean="0">
                <a:solidFill>
                  <a:schemeClr val="tx1"/>
                </a:solidFill>
              </a:rPr>
              <a:t>Ответ: Сталинградская битва</a:t>
            </a:r>
            <a:endParaRPr lang="ru-RU" sz="8000" dirty="0">
              <a:solidFill>
                <a:schemeClr val="tx1"/>
              </a:solidFill>
            </a:endParaRPr>
          </a:p>
        </p:txBody>
      </p:sp>
    </p:spTree>
    <p:extLst>
      <p:ext uri="{BB962C8B-B14F-4D97-AF65-F5344CB8AC3E}">
        <p14:creationId xmlns:p14="http://schemas.microsoft.com/office/powerpoint/2010/main" val="696244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85152"/>
          </a:xfrm>
        </p:spPr>
        <p:txBody>
          <a:bodyPr>
            <a:normAutofit fontScale="90000"/>
          </a:bodyPr>
          <a:lstStyle/>
          <a:p>
            <a:pPr algn="ctr"/>
            <a:r>
              <a:rPr lang="ru-RU" dirty="0">
                <a:solidFill>
                  <a:schemeClr val="tx1"/>
                </a:solidFill>
              </a:rPr>
              <a:t>	Угроза  столице  миновала. Эта битва развеяла миф о непобедимости германских войск. Враг был отброшен на 100-250 км. Это было первое крупное поражение Германии во </a:t>
            </a:r>
            <a:r>
              <a:rPr lang="ru-RU" dirty="0" smtClean="0">
                <a:solidFill>
                  <a:schemeClr val="tx1"/>
                </a:solidFill>
              </a:rPr>
              <a:t>Второй </a:t>
            </a:r>
            <a:r>
              <a:rPr lang="ru-RU" dirty="0">
                <a:solidFill>
                  <a:schemeClr val="tx1"/>
                </a:solidFill>
              </a:rPr>
              <a:t>мировой войне </a:t>
            </a:r>
          </a:p>
        </p:txBody>
      </p:sp>
    </p:spTree>
    <p:extLst>
      <p:ext uri="{BB962C8B-B14F-4D97-AF65-F5344CB8AC3E}">
        <p14:creationId xmlns:p14="http://schemas.microsoft.com/office/powerpoint/2010/main" val="759855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589008"/>
          </a:xfrm>
        </p:spPr>
        <p:txBody>
          <a:bodyPr>
            <a:normAutofit/>
          </a:bodyPr>
          <a:lstStyle/>
          <a:p>
            <a:pPr algn="ctr"/>
            <a:r>
              <a:rPr lang="ru-RU" sz="7200" dirty="0" smtClean="0">
                <a:solidFill>
                  <a:schemeClr val="tx1"/>
                </a:solidFill>
              </a:rPr>
              <a:t>Ответ: Битва за Москву</a:t>
            </a:r>
            <a:endParaRPr lang="ru-RU" sz="7200" dirty="0">
              <a:solidFill>
                <a:schemeClr val="tx1"/>
              </a:solidFill>
            </a:endParaRPr>
          </a:p>
        </p:txBody>
      </p:sp>
    </p:spTree>
    <p:extLst>
      <p:ext uri="{BB962C8B-B14F-4D97-AF65-F5344CB8AC3E}">
        <p14:creationId xmlns:p14="http://schemas.microsoft.com/office/powerpoint/2010/main" val="23227071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101176"/>
          </a:xfrm>
        </p:spPr>
        <p:txBody>
          <a:bodyPr>
            <a:normAutofit fontScale="90000"/>
          </a:bodyPr>
          <a:lstStyle/>
          <a:p>
            <a:pPr algn="ctr"/>
            <a:r>
              <a:rPr lang="ru-RU" dirty="0" smtClean="0">
                <a:solidFill>
                  <a:schemeClr val="tx1"/>
                </a:solidFill>
              </a:rPr>
              <a:t>Назовите </a:t>
            </a:r>
            <a:r>
              <a:rPr lang="ru-RU" dirty="0">
                <a:solidFill>
                  <a:schemeClr val="tx1"/>
                </a:solidFill>
              </a:rPr>
              <a:t>крепость, которая героически оборонялась с 22 июня до 20-х чисел июля 1941 г. в тылу немецких войск. В конце июля на крепость сбросили авиабомбы весом 1800 кг., затем приказали подвалы крепости затопить </a:t>
            </a:r>
          </a:p>
        </p:txBody>
      </p:sp>
    </p:spTree>
    <p:extLst>
      <p:ext uri="{BB962C8B-B14F-4D97-AF65-F5344CB8AC3E}">
        <p14:creationId xmlns:p14="http://schemas.microsoft.com/office/powerpoint/2010/main" val="3381725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692696"/>
            <a:ext cx="8305800" cy="3744416"/>
          </a:xfrm>
        </p:spPr>
        <p:txBody>
          <a:bodyPr>
            <a:normAutofit/>
          </a:bodyPr>
          <a:lstStyle/>
          <a:p>
            <a:pPr algn="ctr"/>
            <a:r>
              <a:rPr lang="ru-RU" sz="8000" dirty="0" smtClean="0">
                <a:solidFill>
                  <a:schemeClr val="tx1"/>
                </a:solidFill>
              </a:rPr>
              <a:t>Ответ: Брестская крепость</a:t>
            </a:r>
            <a:endParaRPr lang="ru-RU" sz="8000" dirty="0">
              <a:solidFill>
                <a:schemeClr val="tx1"/>
              </a:solidFill>
            </a:endParaRPr>
          </a:p>
        </p:txBody>
      </p:sp>
    </p:spTree>
    <p:extLst>
      <p:ext uri="{BB962C8B-B14F-4D97-AF65-F5344CB8AC3E}">
        <p14:creationId xmlns:p14="http://schemas.microsoft.com/office/powerpoint/2010/main" val="348602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589008"/>
          </a:xfrm>
        </p:spPr>
        <p:txBody>
          <a:bodyPr>
            <a:normAutofit/>
          </a:bodyPr>
          <a:lstStyle/>
          <a:p>
            <a:pPr algn="ctr"/>
            <a:r>
              <a:rPr lang="en-US" sz="8800" dirty="0" smtClean="0">
                <a:solidFill>
                  <a:schemeClr val="tx1"/>
                </a:solidFill>
              </a:rPr>
              <a:t>III</a:t>
            </a:r>
            <a:r>
              <a:rPr lang="ru-RU" sz="8800" dirty="0" smtClean="0">
                <a:solidFill>
                  <a:schemeClr val="tx1"/>
                </a:solidFill>
              </a:rPr>
              <a:t> РАУНД</a:t>
            </a:r>
            <a:endParaRPr lang="ru-RU" sz="8800" dirty="0">
              <a:solidFill>
                <a:schemeClr val="tx1"/>
              </a:solidFill>
            </a:endParaRPr>
          </a:p>
        </p:txBody>
      </p:sp>
    </p:spTree>
    <p:extLst>
      <p:ext uri="{BB962C8B-B14F-4D97-AF65-F5344CB8AC3E}">
        <p14:creationId xmlns:p14="http://schemas.microsoft.com/office/powerpoint/2010/main" val="822346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021056"/>
          </a:xfrm>
        </p:spPr>
        <p:txBody>
          <a:bodyPr>
            <a:noAutofit/>
          </a:bodyPr>
          <a:lstStyle/>
          <a:p>
            <a:pPr algn="ctr"/>
            <a:r>
              <a:rPr lang="ru-RU" sz="6600" dirty="0" smtClean="0">
                <a:solidFill>
                  <a:schemeClr val="tx1"/>
                </a:solidFill>
              </a:rPr>
              <a:t>Татарский </a:t>
            </a:r>
            <a:r>
              <a:rPr lang="ru-RU" sz="6600" dirty="0">
                <a:solidFill>
                  <a:schemeClr val="tx1"/>
                </a:solidFill>
              </a:rPr>
              <a:t>поэт, погибший в фашистских застенках тюрьмы </a:t>
            </a:r>
            <a:r>
              <a:rPr lang="ru-RU" sz="6600" dirty="0" err="1">
                <a:solidFill>
                  <a:schemeClr val="tx1"/>
                </a:solidFill>
              </a:rPr>
              <a:t>Моабит</a:t>
            </a:r>
            <a:endParaRPr lang="ru-RU" sz="6600" dirty="0">
              <a:solidFill>
                <a:schemeClr val="tx1"/>
              </a:solidFill>
            </a:endParaRPr>
          </a:p>
        </p:txBody>
      </p:sp>
    </p:spTree>
    <p:extLst>
      <p:ext uri="{BB962C8B-B14F-4D97-AF65-F5344CB8AC3E}">
        <p14:creationId xmlns:p14="http://schemas.microsoft.com/office/powerpoint/2010/main" val="2215297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309088"/>
          </a:xfrm>
        </p:spPr>
        <p:txBody>
          <a:bodyPr>
            <a:normAutofit/>
          </a:bodyPr>
          <a:lstStyle/>
          <a:p>
            <a:pPr algn="ctr"/>
            <a:r>
              <a:rPr lang="ru-RU" sz="8000" dirty="0" smtClean="0">
                <a:solidFill>
                  <a:schemeClr val="tx1"/>
                </a:solidFill>
              </a:rPr>
              <a:t>Ответ: Муса </a:t>
            </a:r>
            <a:r>
              <a:rPr lang="ru-RU" sz="8000" dirty="0" err="1" smtClean="0">
                <a:solidFill>
                  <a:schemeClr val="tx1"/>
                </a:solidFill>
              </a:rPr>
              <a:t>Джалиль</a:t>
            </a:r>
            <a:endParaRPr lang="ru-RU" sz="8000" dirty="0">
              <a:solidFill>
                <a:schemeClr val="tx1"/>
              </a:solidFill>
            </a:endParaRPr>
          </a:p>
        </p:txBody>
      </p:sp>
    </p:spTree>
    <p:extLst>
      <p:ext uri="{BB962C8B-B14F-4D97-AF65-F5344CB8AC3E}">
        <p14:creationId xmlns:p14="http://schemas.microsoft.com/office/powerpoint/2010/main" val="1741991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85152"/>
          </a:xfrm>
        </p:spPr>
        <p:txBody>
          <a:bodyPr>
            <a:noAutofit/>
          </a:bodyPr>
          <a:lstStyle/>
          <a:p>
            <a:pPr algn="ctr"/>
            <a:r>
              <a:rPr lang="ru-RU" sz="5400" dirty="0" smtClean="0">
                <a:solidFill>
                  <a:schemeClr val="tx1"/>
                </a:solidFill>
              </a:rPr>
              <a:t>Маршал </a:t>
            </a:r>
            <a:r>
              <a:rPr lang="ru-RU" sz="5400" dirty="0">
                <a:solidFill>
                  <a:schemeClr val="tx1"/>
                </a:solidFill>
              </a:rPr>
              <a:t>Победы, Четырежды Герой Советского Союза,  </a:t>
            </a:r>
            <a:r>
              <a:rPr lang="ru-RU" sz="5400" dirty="0" smtClean="0">
                <a:solidFill>
                  <a:schemeClr val="tx1"/>
                </a:solidFill>
              </a:rPr>
              <a:t>гениальный полководец</a:t>
            </a:r>
            <a:r>
              <a:rPr lang="ru-RU" sz="5400" dirty="0">
                <a:solidFill>
                  <a:schemeClr val="tx1"/>
                </a:solidFill>
              </a:rPr>
              <a:t>, </a:t>
            </a:r>
            <a:r>
              <a:rPr lang="ru-RU" sz="5400" dirty="0" smtClean="0">
                <a:solidFill>
                  <a:schemeClr val="tx1"/>
                </a:solidFill>
              </a:rPr>
              <a:t>принимал </a:t>
            </a:r>
            <a:r>
              <a:rPr lang="ru-RU" sz="5400" dirty="0">
                <a:solidFill>
                  <a:schemeClr val="tx1"/>
                </a:solidFill>
              </a:rPr>
              <a:t>парад </a:t>
            </a:r>
            <a:r>
              <a:rPr lang="ru-RU" sz="5400" dirty="0" smtClean="0">
                <a:solidFill>
                  <a:schemeClr val="tx1"/>
                </a:solidFill>
              </a:rPr>
              <a:t>Победы </a:t>
            </a:r>
            <a:r>
              <a:rPr lang="ru-RU" sz="5400" dirty="0">
                <a:solidFill>
                  <a:schemeClr val="tx1"/>
                </a:solidFill>
              </a:rPr>
              <a:t>24 июня 1945 г. </a:t>
            </a:r>
          </a:p>
        </p:txBody>
      </p:sp>
    </p:spTree>
    <p:extLst>
      <p:ext uri="{BB962C8B-B14F-4D97-AF65-F5344CB8AC3E}">
        <p14:creationId xmlns:p14="http://schemas.microsoft.com/office/powerpoint/2010/main" val="1207615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093064"/>
          </a:xfrm>
        </p:spPr>
        <p:txBody>
          <a:bodyPr>
            <a:normAutofit/>
          </a:bodyPr>
          <a:lstStyle/>
          <a:p>
            <a:pPr algn="ctr"/>
            <a:r>
              <a:rPr lang="ru-RU" sz="6600" dirty="0">
                <a:solidFill>
                  <a:schemeClr val="tx1"/>
                </a:solidFill>
                <a:latin typeface="Times New Roman"/>
                <a:ea typeface="Times New Roman"/>
              </a:rPr>
              <a:t>План наступления на Москву гитлеровских войск </a:t>
            </a:r>
            <a:endParaRPr lang="ru-RU" sz="6600" dirty="0">
              <a:solidFill>
                <a:schemeClr val="tx1"/>
              </a:solidFill>
            </a:endParaRPr>
          </a:p>
        </p:txBody>
      </p:sp>
    </p:spTree>
    <p:extLst>
      <p:ext uri="{BB962C8B-B14F-4D97-AF65-F5344CB8AC3E}">
        <p14:creationId xmlns:p14="http://schemas.microsoft.com/office/powerpoint/2010/main" val="1550377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13144"/>
          </a:xfrm>
        </p:spPr>
        <p:txBody>
          <a:bodyPr>
            <a:normAutofit/>
          </a:bodyPr>
          <a:lstStyle/>
          <a:p>
            <a:pPr algn="ctr"/>
            <a:r>
              <a:rPr lang="ru-RU" sz="8000" dirty="0" smtClean="0">
                <a:solidFill>
                  <a:schemeClr val="tx1"/>
                </a:solidFill>
              </a:rPr>
              <a:t>Ответ: Георгий Константинович Жуков</a:t>
            </a:r>
            <a:endParaRPr lang="ru-RU" sz="8000" dirty="0">
              <a:solidFill>
                <a:schemeClr val="tx1"/>
              </a:solidFill>
            </a:endParaRPr>
          </a:p>
        </p:txBody>
      </p:sp>
    </p:spTree>
    <p:extLst>
      <p:ext uri="{BB962C8B-B14F-4D97-AF65-F5344CB8AC3E}">
        <p14:creationId xmlns:p14="http://schemas.microsoft.com/office/powerpoint/2010/main" val="19233703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525112"/>
          </a:xfrm>
        </p:spPr>
        <p:txBody>
          <a:bodyPr/>
          <a:lstStyle/>
          <a:p>
            <a:pPr algn="ctr"/>
            <a:r>
              <a:rPr lang="ru-RU" dirty="0"/>
              <a:t>	</a:t>
            </a:r>
            <a:r>
              <a:rPr lang="ru-RU" sz="7200" dirty="0">
                <a:solidFill>
                  <a:schemeClr val="tx1"/>
                </a:solidFill>
              </a:rPr>
              <a:t>Знамя </a:t>
            </a:r>
            <a:r>
              <a:rPr lang="ru-RU" sz="7200" dirty="0" smtClean="0">
                <a:solidFill>
                  <a:schemeClr val="tx1"/>
                </a:solidFill>
              </a:rPr>
              <a:t>Победы </a:t>
            </a:r>
            <a:r>
              <a:rPr lang="ru-RU" sz="7200" dirty="0">
                <a:solidFill>
                  <a:schemeClr val="tx1"/>
                </a:solidFill>
              </a:rPr>
              <a:t>над </a:t>
            </a:r>
            <a:r>
              <a:rPr lang="ru-RU" sz="7200" dirty="0" smtClean="0">
                <a:solidFill>
                  <a:schemeClr val="tx1"/>
                </a:solidFill>
              </a:rPr>
              <a:t>рейхстагом водрузили</a:t>
            </a:r>
            <a:r>
              <a:rPr lang="ru-RU" sz="7200" dirty="0">
                <a:solidFill>
                  <a:schemeClr val="tx1"/>
                </a:solidFill>
              </a:rPr>
              <a:t>… </a:t>
            </a:r>
          </a:p>
        </p:txBody>
      </p:sp>
    </p:spTree>
    <p:extLst>
      <p:ext uri="{BB962C8B-B14F-4D97-AF65-F5344CB8AC3E}">
        <p14:creationId xmlns:p14="http://schemas.microsoft.com/office/powerpoint/2010/main" val="2657423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517000"/>
          </a:xfrm>
        </p:spPr>
        <p:txBody>
          <a:bodyPr>
            <a:normAutofit/>
          </a:bodyPr>
          <a:lstStyle/>
          <a:p>
            <a:pPr algn="ctr"/>
            <a:r>
              <a:rPr lang="ru-RU" sz="6600" dirty="0" smtClean="0">
                <a:solidFill>
                  <a:schemeClr val="tx1"/>
                </a:solidFill>
              </a:rPr>
              <a:t>Ответ: Егоров, </a:t>
            </a:r>
            <a:r>
              <a:rPr lang="ru-RU" sz="6600" dirty="0" err="1" smtClean="0">
                <a:solidFill>
                  <a:schemeClr val="tx1"/>
                </a:solidFill>
              </a:rPr>
              <a:t>Кантария</a:t>
            </a:r>
            <a:r>
              <a:rPr lang="ru-RU" sz="6600" dirty="0" smtClean="0">
                <a:solidFill>
                  <a:schemeClr val="tx1"/>
                </a:solidFill>
              </a:rPr>
              <a:t> и Берест</a:t>
            </a:r>
            <a:endParaRPr lang="ru-RU" sz="6600" dirty="0">
              <a:solidFill>
                <a:schemeClr val="tx1"/>
              </a:solidFill>
            </a:endParaRPr>
          </a:p>
        </p:txBody>
      </p:sp>
    </p:spTree>
    <p:extLst>
      <p:ext uri="{BB962C8B-B14F-4D97-AF65-F5344CB8AC3E}">
        <p14:creationId xmlns:p14="http://schemas.microsoft.com/office/powerpoint/2010/main" val="15273829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885152"/>
          </a:xfrm>
        </p:spPr>
        <p:txBody>
          <a:bodyPr>
            <a:normAutofit/>
          </a:bodyPr>
          <a:lstStyle/>
          <a:p>
            <a:pPr algn="ctr"/>
            <a:r>
              <a:rPr lang="ru-RU" sz="6000" dirty="0" smtClean="0">
                <a:solidFill>
                  <a:schemeClr val="tx1"/>
                </a:solidFill>
              </a:rPr>
              <a:t>Рядовой</a:t>
            </a:r>
            <a:r>
              <a:rPr lang="ru-RU" sz="6000" dirty="0">
                <a:solidFill>
                  <a:schemeClr val="tx1"/>
                </a:solidFill>
              </a:rPr>
              <a:t>, стрелок – автоматчик. В бою у деревни Чернушки он закрыл своим телом амбразуру дзота </a:t>
            </a:r>
          </a:p>
        </p:txBody>
      </p:sp>
    </p:spTree>
    <p:extLst>
      <p:ext uri="{BB962C8B-B14F-4D97-AF65-F5344CB8AC3E}">
        <p14:creationId xmlns:p14="http://schemas.microsoft.com/office/powerpoint/2010/main" val="66108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692696"/>
            <a:ext cx="8305800" cy="4741136"/>
          </a:xfrm>
        </p:spPr>
        <p:txBody>
          <a:bodyPr>
            <a:normAutofit/>
          </a:bodyPr>
          <a:lstStyle/>
          <a:p>
            <a:pPr algn="ctr"/>
            <a:r>
              <a:rPr lang="ru-RU" sz="8000" dirty="0" smtClean="0">
                <a:solidFill>
                  <a:schemeClr val="tx1"/>
                </a:solidFill>
              </a:rPr>
              <a:t>Ответ: Александр Матросов</a:t>
            </a:r>
            <a:endParaRPr lang="ru-RU" sz="8000" dirty="0">
              <a:solidFill>
                <a:schemeClr val="tx1"/>
              </a:solidFill>
            </a:endParaRPr>
          </a:p>
        </p:txBody>
      </p:sp>
    </p:spTree>
    <p:extLst>
      <p:ext uri="{BB962C8B-B14F-4D97-AF65-F5344CB8AC3E}">
        <p14:creationId xmlns:p14="http://schemas.microsoft.com/office/powerpoint/2010/main" val="3926967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597120"/>
          </a:xfrm>
        </p:spPr>
        <p:txBody>
          <a:bodyPr>
            <a:noAutofit/>
          </a:bodyPr>
          <a:lstStyle/>
          <a:p>
            <a:pPr algn="ctr"/>
            <a:r>
              <a:rPr lang="ru-RU" sz="6000" dirty="0">
                <a:solidFill>
                  <a:schemeClr val="tx1"/>
                </a:solidFill>
              </a:rPr>
              <a:t>Лет­чик, Герой Со­вет­ско­го Союза, после ра­не­ния и ам­пу­та­ции ног, вер­нул­ся в строй и про­дол­жал ле­тать на про­те­зах </a:t>
            </a:r>
          </a:p>
        </p:txBody>
      </p:sp>
    </p:spTree>
    <p:extLst>
      <p:ext uri="{BB962C8B-B14F-4D97-AF65-F5344CB8AC3E}">
        <p14:creationId xmlns:p14="http://schemas.microsoft.com/office/powerpoint/2010/main" val="30951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877040"/>
          </a:xfrm>
        </p:spPr>
        <p:txBody>
          <a:bodyPr>
            <a:normAutofit/>
          </a:bodyPr>
          <a:lstStyle/>
          <a:p>
            <a:pPr algn="ctr"/>
            <a:r>
              <a:rPr lang="ru-RU" sz="8000" dirty="0" smtClean="0">
                <a:solidFill>
                  <a:schemeClr val="tx1"/>
                </a:solidFill>
              </a:rPr>
              <a:t>Ответ: Алексей </a:t>
            </a:r>
            <a:r>
              <a:rPr lang="ru-RU" sz="8000" dirty="0" err="1" smtClean="0">
                <a:solidFill>
                  <a:schemeClr val="tx1"/>
                </a:solidFill>
              </a:rPr>
              <a:t>Маресьев</a:t>
            </a:r>
            <a:endParaRPr lang="ru-RU" sz="8000" dirty="0">
              <a:solidFill>
                <a:schemeClr val="tx1"/>
              </a:solidFill>
            </a:endParaRPr>
          </a:p>
        </p:txBody>
      </p:sp>
    </p:spTree>
    <p:extLst>
      <p:ext uri="{BB962C8B-B14F-4D97-AF65-F5344CB8AC3E}">
        <p14:creationId xmlns:p14="http://schemas.microsoft.com/office/powerpoint/2010/main" val="3199480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245192"/>
          </a:xfrm>
        </p:spPr>
        <p:txBody>
          <a:bodyPr/>
          <a:lstStyle/>
          <a:p>
            <a:pPr algn="ctr"/>
            <a:r>
              <a:rPr lang="ru-RU" sz="5400" dirty="0">
                <a:solidFill>
                  <a:schemeClr val="tx1"/>
                </a:solidFill>
                <a:latin typeface="Times New Roman"/>
                <a:ea typeface="Times New Roman"/>
              </a:rPr>
              <a:t>Сер­жант Крас­ной армии, про­сла­вив­ший­ся при обо­ро­не дома во время боев за Ста­лин­град, впо­след­ствии дом был на­зван его фа­ми­ли­ей </a:t>
            </a:r>
            <a:endParaRPr lang="ru-RU" dirty="0">
              <a:solidFill>
                <a:schemeClr val="tx1"/>
              </a:solidFill>
            </a:endParaRPr>
          </a:p>
        </p:txBody>
      </p:sp>
    </p:spTree>
    <p:extLst>
      <p:ext uri="{BB962C8B-B14F-4D97-AF65-F5344CB8AC3E}">
        <p14:creationId xmlns:p14="http://schemas.microsoft.com/office/powerpoint/2010/main" val="7209089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589008"/>
          </a:xfrm>
        </p:spPr>
        <p:txBody>
          <a:bodyPr>
            <a:normAutofit/>
          </a:bodyPr>
          <a:lstStyle/>
          <a:p>
            <a:pPr algn="ctr"/>
            <a:r>
              <a:rPr lang="ru-RU" sz="8000" dirty="0" smtClean="0">
                <a:solidFill>
                  <a:schemeClr val="tx1"/>
                </a:solidFill>
              </a:rPr>
              <a:t>Ответ: Яков Павлов</a:t>
            </a:r>
            <a:endParaRPr lang="ru-RU" sz="8000" dirty="0">
              <a:solidFill>
                <a:schemeClr val="tx1"/>
              </a:solidFill>
            </a:endParaRPr>
          </a:p>
        </p:txBody>
      </p:sp>
    </p:spTree>
    <p:extLst>
      <p:ext uri="{BB962C8B-B14F-4D97-AF65-F5344CB8AC3E}">
        <p14:creationId xmlns:p14="http://schemas.microsoft.com/office/powerpoint/2010/main" val="2655633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525112"/>
          </a:xfrm>
        </p:spPr>
        <p:txBody>
          <a:bodyPr/>
          <a:lstStyle/>
          <a:p>
            <a:pPr algn="ctr"/>
            <a:r>
              <a:rPr lang="ru-RU" dirty="0"/>
              <a:t>	</a:t>
            </a:r>
            <a:r>
              <a:rPr lang="ru-RU" sz="6000" dirty="0">
                <a:solidFill>
                  <a:schemeClr val="tx1"/>
                </a:solidFill>
              </a:rPr>
              <a:t>Кто первым направил свой горящий самолёт на скопление вражеских танков и автомашин </a:t>
            </a:r>
          </a:p>
        </p:txBody>
      </p:sp>
    </p:spTree>
    <p:extLst>
      <p:ext uri="{BB962C8B-B14F-4D97-AF65-F5344CB8AC3E}">
        <p14:creationId xmlns:p14="http://schemas.microsoft.com/office/powerpoint/2010/main" val="587779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908720"/>
            <a:ext cx="8305800" cy="2727176"/>
          </a:xfrm>
        </p:spPr>
        <p:txBody>
          <a:bodyPr>
            <a:normAutofit/>
          </a:bodyPr>
          <a:lstStyle/>
          <a:p>
            <a:pPr algn="ctr"/>
            <a:r>
              <a:rPr lang="ru-RU" sz="6600" dirty="0" smtClean="0">
                <a:solidFill>
                  <a:schemeClr val="tx1"/>
                </a:solidFill>
              </a:rPr>
              <a:t>Ответ: «Тайфун»</a:t>
            </a:r>
            <a:endParaRPr lang="ru-RU" sz="6600" dirty="0">
              <a:solidFill>
                <a:schemeClr val="tx1"/>
              </a:solidFill>
            </a:endParaRPr>
          </a:p>
        </p:txBody>
      </p:sp>
    </p:spTree>
    <p:extLst>
      <p:ext uri="{BB962C8B-B14F-4D97-AF65-F5344CB8AC3E}">
        <p14:creationId xmlns:p14="http://schemas.microsoft.com/office/powerpoint/2010/main" val="818959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029168"/>
          </a:xfrm>
        </p:spPr>
        <p:txBody>
          <a:bodyPr>
            <a:normAutofit/>
          </a:bodyPr>
          <a:lstStyle/>
          <a:p>
            <a:pPr algn="ctr"/>
            <a:r>
              <a:rPr lang="ru-RU" sz="8000" dirty="0" smtClean="0">
                <a:solidFill>
                  <a:schemeClr val="tx1"/>
                </a:solidFill>
              </a:rPr>
              <a:t>Ответ: Николай Гастелло</a:t>
            </a:r>
            <a:endParaRPr lang="ru-RU" sz="8000" dirty="0">
              <a:solidFill>
                <a:schemeClr val="tx1"/>
              </a:solidFill>
            </a:endParaRPr>
          </a:p>
        </p:txBody>
      </p:sp>
    </p:spTree>
    <p:extLst>
      <p:ext uri="{BB962C8B-B14F-4D97-AF65-F5344CB8AC3E}">
        <p14:creationId xmlns:p14="http://schemas.microsoft.com/office/powerpoint/2010/main" val="38752454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67544" y="548680"/>
            <a:ext cx="8305800" cy="5184576"/>
          </a:xfrm>
        </p:spPr>
        <p:txBody>
          <a:bodyPr>
            <a:noAutofit/>
          </a:bodyPr>
          <a:lstStyle/>
          <a:p>
            <a:pPr algn="ctr"/>
            <a:r>
              <a:rPr lang="en-US" sz="7200" dirty="0" smtClean="0">
                <a:solidFill>
                  <a:schemeClr val="tx1"/>
                </a:solidFill>
              </a:rPr>
              <a:t>IV </a:t>
            </a:r>
            <a:r>
              <a:rPr lang="ru-RU" sz="7200" dirty="0" smtClean="0">
                <a:solidFill>
                  <a:schemeClr val="tx1"/>
                </a:solidFill>
              </a:rPr>
              <a:t>РАУНД </a:t>
            </a:r>
            <a:r>
              <a:rPr lang="ru-RU" sz="7200" dirty="0">
                <a:solidFill>
                  <a:schemeClr val="tx1"/>
                </a:solidFill>
                <a:latin typeface="Times New Roman"/>
                <a:ea typeface="Times New Roman"/>
              </a:rPr>
              <a:t>«Песни Великой Отечественной войны» </a:t>
            </a:r>
            <a:endParaRPr lang="ru-RU" sz="7200" dirty="0">
              <a:solidFill>
                <a:schemeClr val="tx1"/>
              </a:solidFill>
            </a:endParaRPr>
          </a:p>
        </p:txBody>
      </p:sp>
    </p:spTree>
    <p:extLst>
      <p:ext uri="{BB962C8B-B14F-4D97-AF65-F5344CB8AC3E}">
        <p14:creationId xmlns:p14="http://schemas.microsoft.com/office/powerpoint/2010/main" val="1330748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940936"/>
          </a:xfrm>
        </p:spPr>
        <p:txBody>
          <a:bodyPr>
            <a:normAutofit/>
          </a:bodyPr>
          <a:lstStyle/>
          <a:p>
            <a:pPr algn="ctr"/>
            <a:r>
              <a:rPr lang="en-US" sz="8000" dirty="0" smtClean="0">
                <a:solidFill>
                  <a:schemeClr val="tx1"/>
                </a:solidFill>
              </a:rPr>
              <a:t>V </a:t>
            </a:r>
            <a:r>
              <a:rPr lang="ru-RU" sz="8000" dirty="0" smtClean="0">
                <a:solidFill>
                  <a:schemeClr val="tx1"/>
                </a:solidFill>
              </a:rPr>
              <a:t>РАУНД</a:t>
            </a:r>
            <a:endParaRPr lang="ru-RU" sz="8000" dirty="0">
              <a:solidFill>
                <a:schemeClr val="tx1"/>
              </a:solidFill>
            </a:endParaRPr>
          </a:p>
        </p:txBody>
      </p:sp>
    </p:spTree>
    <p:extLst>
      <p:ext uri="{BB962C8B-B14F-4D97-AF65-F5344CB8AC3E}">
        <p14:creationId xmlns:p14="http://schemas.microsoft.com/office/powerpoint/2010/main" val="3434770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245192"/>
          </a:xfrm>
        </p:spPr>
        <p:txBody>
          <a:bodyPr>
            <a:normAutofit/>
          </a:bodyPr>
          <a:lstStyle/>
          <a:p>
            <a:pPr algn="ctr"/>
            <a:r>
              <a:rPr lang="ru-RU" sz="4800" dirty="0">
                <a:solidFill>
                  <a:schemeClr val="tx1"/>
                </a:solidFill>
              </a:rPr>
              <a:t>Единственная военно-стратегическая транспортная магистраль, связывавшая в сентябре 1941 - марте 1943 блокадный Ленинград со страной, проходила через Ладожское озеро. </a:t>
            </a:r>
          </a:p>
        </p:txBody>
      </p:sp>
    </p:spTree>
    <p:extLst>
      <p:ext uri="{BB962C8B-B14F-4D97-AF65-F5344CB8AC3E}">
        <p14:creationId xmlns:p14="http://schemas.microsoft.com/office/powerpoint/2010/main" val="445298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381096"/>
          </a:xfrm>
        </p:spPr>
        <p:txBody>
          <a:bodyPr>
            <a:normAutofit/>
          </a:bodyPr>
          <a:lstStyle/>
          <a:p>
            <a:pPr algn="ctr"/>
            <a:r>
              <a:rPr lang="ru-RU" sz="8800" dirty="0" smtClean="0">
                <a:solidFill>
                  <a:schemeClr val="tx1"/>
                </a:solidFill>
              </a:rPr>
              <a:t>Ответ: «Дорога жизни»</a:t>
            </a:r>
            <a:endParaRPr lang="ru-RU" sz="8800" dirty="0">
              <a:solidFill>
                <a:schemeClr val="tx1"/>
              </a:solidFill>
            </a:endParaRPr>
          </a:p>
        </p:txBody>
      </p:sp>
    </p:spTree>
    <p:extLst>
      <p:ext uri="{BB962C8B-B14F-4D97-AF65-F5344CB8AC3E}">
        <p14:creationId xmlns:p14="http://schemas.microsoft.com/office/powerpoint/2010/main" val="15641896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813144"/>
          </a:xfrm>
        </p:spPr>
        <p:txBody>
          <a:bodyPr>
            <a:normAutofit/>
          </a:bodyPr>
          <a:lstStyle/>
          <a:p>
            <a:pPr algn="ctr"/>
            <a:r>
              <a:rPr lang="ru-RU" sz="3200" dirty="0">
                <a:solidFill>
                  <a:schemeClr val="tx1"/>
                </a:solidFill>
              </a:rPr>
              <a:t>Систематическое преследование и истребление немецкими нацистами и коллаборационистами из других стран миллионов жертв нацизма: почти трети еврейского народа и многочисленных представителей других меньшинств, которые подвергались дискриминации, зверствам и жестоким убийствам. Это слово в переводе с древнегреческого означает «всесожжение» </a:t>
            </a:r>
          </a:p>
        </p:txBody>
      </p:sp>
    </p:spTree>
    <p:extLst>
      <p:ext uri="{BB962C8B-B14F-4D97-AF65-F5344CB8AC3E}">
        <p14:creationId xmlns:p14="http://schemas.microsoft.com/office/powerpoint/2010/main" val="40874127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021056"/>
          </a:xfrm>
        </p:spPr>
        <p:txBody>
          <a:bodyPr>
            <a:normAutofit/>
          </a:bodyPr>
          <a:lstStyle/>
          <a:p>
            <a:pPr algn="ctr"/>
            <a:r>
              <a:rPr lang="ru-RU" sz="8000" dirty="0" smtClean="0">
                <a:solidFill>
                  <a:schemeClr val="tx1"/>
                </a:solidFill>
              </a:rPr>
              <a:t>Ответ: Холокост</a:t>
            </a:r>
            <a:endParaRPr lang="ru-RU" sz="8000" dirty="0">
              <a:solidFill>
                <a:schemeClr val="tx1"/>
              </a:solidFill>
            </a:endParaRPr>
          </a:p>
        </p:txBody>
      </p:sp>
    </p:spTree>
    <p:extLst>
      <p:ext uri="{BB962C8B-B14F-4D97-AF65-F5344CB8AC3E}">
        <p14:creationId xmlns:p14="http://schemas.microsoft.com/office/powerpoint/2010/main" val="15139950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525112"/>
          </a:xfrm>
        </p:spPr>
        <p:txBody>
          <a:bodyPr>
            <a:normAutofit/>
          </a:bodyPr>
          <a:lstStyle/>
          <a:p>
            <a:pPr algn="ctr"/>
            <a:r>
              <a:rPr lang="ru-RU" sz="7200" dirty="0">
                <a:solidFill>
                  <a:schemeClr val="tx1"/>
                </a:solidFill>
              </a:rPr>
              <a:t>Народное название артиллерийского оружия «БМ – 13» </a:t>
            </a:r>
          </a:p>
        </p:txBody>
      </p:sp>
    </p:spTree>
    <p:extLst>
      <p:ext uri="{BB962C8B-B14F-4D97-AF65-F5344CB8AC3E}">
        <p14:creationId xmlns:p14="http://schemas.microsoft.com/office/powerpoint/2010/main" val="1089089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805032"/>
          </a:xfrm>
        </p:spPr>
        <p:txBody>
          <a:bodyPr>
            <a:normAutofit/>
          </a:bodyPr>
          <a:lstStyle/>
          <a:p>
            <a:pPr algn="ctr"/>
            <a:r>
              <a:rPr lang="ru-RU" sz="8000" dirty="0" smtClean="0">
                <a:solidFill>
                  <a:schemeClr val="tx1"/>
                </a:solidFill>
              </a:rPr>
              <a:t>Ответ: Катюша</a:t>
            </a:r>
            <a:endParaRPr lang="ru-RU" sz="8000" dirty="0">
              <a:solidFill>
                <a:schemeClr val="tx1"/>
              </a:solidFill>
            </a:endParaRPr>
          </a:p>
        </p:txBody>
      </p:sp>
    </p:spTree>
    <p:extLst>
      <p:ext uri="{BB962C8B-B14F-4D97-AF65-F5344CB8AC3E}">
        <p14:creationId xmlns:p14="http://schemas.microsoft.com/office/powerpoint/2010/main" val="2192996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021056"/>
          </a:xfrm>
        </p:spPr>
        <p:txBody>
          <a:bodyPr>
            <a:normAutofit/>
          </a:bodyPr>
          <a:lstStyle/>
          <a:p>
            <a:pPr algn="ctr"/>
            <a:r>
              <a:rPr lang="ru-RU" sz="6000" dirty="0">
                <a:solidFill>
                  <a:schemeClr val="tx1"/>
                </a:solidFill>
                <a:latin typeface="Times New Roman"/>
                <a:ea typeface="Times New Roman"/>
              </a:rPr>
              <a:t>Как фашисты называли со­вет­ских лет­чиц, ле­тав­ших на са­мо­ле­тах-бом­бар­ди­ро­воч­ной авиа­ции </a:t>
            </a:r>
            <a:endParaRPr lang="ru-RU" sz="6000" dirty="0">
              <a:solidFill>
                <a:schemeClr val="tx1"/>
              </a:solidFill>
            </a:endParaRPr>
          </a:p>
        </p:txBody>
      </p:sp>
    </p:spTree>
    <p:extLst>
      <p:ext uri="{BB962C8B-B14F-4D97-AF65-F5344CB8AC3E}">
        <p14:creationId xmlns:p14="http://schemas.microsoft.com/office/powerpoint/2010/main" val="128325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11560" y="1556792"/>
            <a:ext cx="8305800" cy="4248472"/>
          </a:xfrm>
        </p:spPr>
        <p:txBody>
          <a:bodyPr>
            <a:noAutofit/>
          </a:bodyPr>
          <a:lstStyle/>
          <a:p>
            <a:pPr algn="ctr"/>
            <a:r>
              <a:rPr lang="ru-RU" sz="6000" dirty="0" smtClean="0">
                <a:solidFill>
                  <a:schemeClr val="tx1"/>
                </a:solidFill>
              </a:rPr>
              <a:t>Назовите </a:t>
            </a:r>
            <a:r>
              <a:rPr lang="ru-RU" sz="6000" dirty="0">
                <a:solidFill>
                  <a:schemeClr val="tx1"/>
                </a:solidFill>
              </a:rPr>
              <a:t>кодовое название «молниеносной войны» Германии против Советского Союза </a:t>
            </a:r>
          </a:p>
        </p:txBody>
      </p:sp>
    </p:spTree>
    <p:extLst>
      <p:ext uri="{BB962C8B-B14F-4D97-AF65-F5344CB8AC3E}">
        <p14:creationId xmlns:p14="http://schemas.microsoft.com/office/powerpoint/2010/main" val="34562240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517000"/>
          </a:xfrm>
        </p:spPr>
        <p:txBody>
          <a:bodyPr>
            <a:normAutofit/>
          </a:bodyPr>
          <a:lstStyle/>
          <a:p>
            <a:pPr algn="ctr"/>
            <a:r>
              <a:rPr lang="ru-RU" sz="7200" dirty="0" smtClean="0">
                <a:solidFill>
                  <a:schemeClr val="tx1"/>
                </a:solidFill>
              </a:rPr>
              <a:t>Ответ: Ночные ведьмы</a:t>
            </a:r>
            <a:endParaRPr lang="ru-RU" sz="7200" dirty="0">
              <a:solidFill>
                <a:schemeClr val="tx1"/>
              </a:solidFill>
            </a:endParaRPr>
          </a:p>
        </p:txBody>
      </p:sp>
    </p:spTree>
    <p:extLst>
      <p:ext uri="{BB962C8B-B14F-4D97-AF65-F5344CB8AC3E}">
        <p14:creationId xmlns:p14="http://schemas.microsoft.com/office/powerpoint/2010/main" val="22047211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533224"/>
          </a:xfrm>
        </p:spPr>
        <p:txBody>
          <a:bodyPr>
            <a:noAutofit/>
          </a:bodyPr>
          <a:lstStyle/>
          <a:p>
            <a:pPr algn="ctr"/>
            <a:r>
              <a:rPr lang="ru-RU" sz="5400" dirty="0">
                <a:solidFill>
                  <a:schemeClr val="tx1"/>
                </a:solidFill>
              </a:rPr>
              <a:t>По словам Геббельса, после поражения немецких войск под Москвой это безобидное  атмосферное явление вызывало у Гитлера ухудшение здоровья</a:t>
            </a:r>
            <a:r>
              <a:rPr lang="ru-RU" sz="5400" dirty="0" smtClean="0">
                <a:solidFill>
                  <a:schemeClr val="tx1"/>
                </a:solidFill>
              </a:rPr>
              <a:t>. О </a:t>
            </a:r>
            <a:r>
              <a:rPr lang="ru-RU" sz="5400" dirty="0">
                <a:solidFill>
                  <a:schemeClr val="tx1"/>
                </a:solidFill>
              </a:rPr>
              <a:t>чем идет речь?</a:t>
            </a:r>
          </a:p>
        </p:txBody>
      </p:sp>
    </p:spTree>
    <p:extLst>
      <p:ext uri="{BB962C8B-B14F-4D97-AF65-F5344CB8AC3E}">
        <p14:creationId xmlns:p14="http://schemas.microsoft.com/office/powerpoint/2010/main" val="28153744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877040"/>
          </a:xfrm>
        </p:spPr>
        <p:txBody>
          <a:bodyPr>
            <a:normAutofit/>
          </a:bodyPr>
          <a:lstStyle/>
          <a:p>
            <a:pPr algn="ctr"/>
            <a:r>
              <a:rPr lang="ru-RU" sz="8800" dirty="0" smtClean="0">
                <a:solidFill>
                  <a:schemeClr val="tx1"/>
                </a:solidFill>
              </a:rPr>
              <a:t>Ответ: Снег</a:t>
            </a:r>
            <a:endParaRPr lang="ru-RU" sz="8800" dirty="0">
              <a:solidFill>
                <a:schemeClr val="tx1"/>
              </a:solidFill>
            </a:endParaRPr>
          </a:p>
        </p:txBody>
      </p:sp>
    </p:spTree>
    <p:extLst>
      <p:ext uri="{BB962C8B-B14F-4D97-AF65-F5344CB8AC3E}">
        <p14:creationId xmlns:p14="http://schemas.microsoft.com/office/powerpoint/2010/main" val="33959525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589008"/>
          </a:xfrm>
        </p:spPr>
        <p:txBody>
          <a:bodyPr>
            <a:normAutofit/>
          </a:bodyPr>
          <a:lstStyle/>
          <a:p>
            <a:pPr algn="ctr"/>
            <a:r>
              <a:rPr lang="en-US" sz="8800" dirty="0" smtClean="0">
                <a:solidFill>
                  <a:schemeClr val="tx1"/>
                </a:solidFill>
              </a:rPr>
              <a:t>VI </a:t>
            </a:r>
            <a:r>
              <a:rPr lang="ru-RU" sz="8800" dirty="0" smtClean="0">
                <a:solidFill>
                  <a:schemeClr val="tx1"/>
                </a:solidFill>
              </a:rPr>
              <a:t>РАУНД</a:t>
            </a:r>
            <a:endParaRPr lang="ru-RU" sz="8800" dirty="0">
              <a:solidFill>
                <a:schemeClr val="tx1"/>
              </a:solidFill>
            </a:endParaRPr>
          </a:p>
        </p:txBody>
      </p:sp>
    </p:spTree>
    <p:extLst>
      <p:ext uri="{BB962C8B-B14F-4D97-AF65-F5344CB8AC3E}">
        <p14:creationId xmlns:p14="http://schemas.microsoft.com/office/powerpoint/2010/main" val="8977431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165072"/>
          </a:xfrm>
        </p:spPr>
        <p:txBody>
          <a:bodyPr>
            <a:normAutofit fontScale="90000"/>
          </a:bodyPr>
          <a:lstStyle/>
          <a:p>
            <a:pPr algn="ctr"/>
            <a:r>
              <a:rPr lang="ru-RU" dirty="0"/>
              <a:t>	</a:t>
            </a:r>
            <a:r>
              <a:rPr lang="ru-RU" sz="7200" dirty="0" smtClean="0">
                <a:solidFill>
                  <a:schemeClr val="tx1"/>
                </a:solidFill>
              </a:rPr>
              <a:t>«Наше </a:t>
            </a:r>
            <a:r>
              <a:rPr lang="ru-RU" sz="7200" dirty="0">
                <a:solidFill>
                  <a:schemeClr val="tx1"/>
                </a:solidFill>
              </a:rPr>
              <a:t>дело правое, враг будет разбит, победа будет за </a:t>
            </a:r>
            <a:r>
              <a:rPr lang="ru-RU" sz="7200" dirty="0" smtClean="0">
                <a:solidFill>
                  <a:schemeClr val="tx1"/>
                </a:solidFill>
              </a:rPr>
              <a:t>нами»</a:t>
            </a:r>
            <a:endParaRPr lang="ru-RU" sz="7200" dirty="0">
              <a:solidFill>
                <a:schemeClr val="tx1"/>
              </a:solidFill>
            </a:endParaRPr>
          </a:p>
        </p:txBody>
      </p:sp>
    </p:spTree>
    <p:extLst>
      <p:ext uri="{BB962C8B-B14F-4D97-AF65-F5344CB8AC3E}">
        <p14:creationId xmlns:p14="http://schemas.microsoft.com/office/powerpoint/2010/main" val="4030259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877040"/>
          </a:xfrm>
        </p:spPr>
        <p:txBody>
          <a:bodyPr>
            <a:normAutofit/>
          </a:bodyPr>
          <a:lstStyle/>
          <a:p>
            <a:pPr algn="ctr"/>
            <a:r>
              <a:rPr lang="ru-RU" sz="8000" dirty="0" smtClean="0">
                <a:solidFill>
                  <a:schemeClr val="tx1"/>
                </a:solidFill>
              </a:rPr>
              <a:t>Ответ: Молотов</a:t>
            </a:r>
            <a:endParaRPr lang="ru-RU" sz="8000" dirty="0">
              <a:solidFill>
                <a:schemeClr val="tx1"/>
              </a:solidFill>
            </a:endParaRPr>
          </a:p>
        </p:txBody>
      </p:sp>
    </p:spTree>
    <p:extLst>
      <p:ext uri="{BB962C8B-B14F-4D97-AF65-F5344CB8AC3E}">
        <p14:creationId xmlns:p14="http://schemas.microsoft.com/office/powerpoint/2010/main" val="3810095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21256"/>
          </a:xfrm>
        </p:spPr>
        <p:txBody>
          <a:bodyPr>
            <a:noAutofit/>
          </a:bodyPr>
          <a:lstStyle/>
          <a:p>
            <a:pPr lvl="0"/>
            <a:r>
              <a:rPr lang="ru-RU" sz="4000" u="sng" dirty="0">
                <a:solidFill>
                  <a:schemeClr val="tx1"/>
                </a:solidFill>
              </a:rPr>
              <a:t>«28 де­каб­ря 1941 года.</a:t>
            </a:r>
            <a:br>
              <a:rPr lang="ru-RU" sz="4000" u="sng" dirty="0">
                <a:solidFill>
                  <a:schemeClr val="tx1"/>
                </a:solidFill>
              </a:rPr>
            </a:br>
            <a:r>
              <a:rPr lang="ru-RU" sz="4000" dirty="0">
                <a:solidFill>
                  <a:schemeClr val="tx1"/>
                </a:solidFill>
              </a:rPr>
              <a:t>Женя умер­ла в 12 часов утра.</a:t>
            </a:r>
            <a:br>
              <a:rPr lang="ru-RU" sz="4000" dirty="0">
                <a:solidFill>
                  <a:schemeClr val="tx1"/>
                </a:solidFill>
              </a:rPr>
            </a:br>
            <a:r>
              <a:rPr lang="ru-RU" sz="4000" dirty="0">
                <a:solidFill>
                  <a:schemeClr val="tx1"/>
                </a:solidFill>
              </a:rPr>
              <a:t>Ба­буш­ка умер­ла 25 ян­ва­ря 1942-го, в 3 часа дня.</a:t>
            </a:r>
            <a:br>
              <a:rPr lang="ru-RU" sz="4000" dirty="0">
                <a:solidFill>
                  <a:schemeClr val="tx1"/>
                </a:solidFill>
              </a:rPr>
            </a:br>
            <a:r>
              <a:rPr lang="ru-RU" sz="4000" dirty="0" err="1">
                <a:solidFill>
                  <a:schemeClr val="tx1"/>
                </a:solidFill>
              </a:rPr>
              <a:t>Лёка</a:t>
            </a:r>
            <a:r>
              <a:rPr lang="ru-RU" sz="4000" dirty="0">
                <a:solidFill>
                  <a:schemeClr val="tx1"/>
                </a:solidFill>
              </a:rPr>
              <a:t> умер 17 марта в 5 часов утра. …</a:t>
            </a:r>
            <a:br>
              <a:rPr lang="ru-RU" sz="4000" dirty="0">
                <a:solidFill>
                  <a:schemeClr val="tx1"/>
                </a:solidFill>
              </a:rPr>
            </a:br>
            <a:r>
              <a:rPr lang="ru-RU" sz="4000" dirty="0">
                <a:solidFill>
                  <a:schemeClr val="tx1"/>
                </a:solidFill>
              </a:rPr>
              <a:t>Мама — 13 мая в 7:30 утра.</a:t>
            </a:r>
            <a:br>
              <a:rPr lang="ru-RU" sz="4000" dirty="0">
                <a:solidFill>
                  <a:schemeClr val="tx1"/>
                </a:solidFill>
              </a:rPr>
            </a:br>
            <a:r>
              <a:rPr lang="ru-RU" sz="4000" dirty="0" smtClean="0">
                <a:solidFill>
                  <a:schemeClr val="tx1"/>
                </a:solidFill>
              </a:rPr>
              <a:t>Умер­ли </a:t>
            </a:r>
            <a:r>
              <a:rPr lang="ru-RU" sz="4000" dirty="0">
                <a:solidFill>
                  <a:schemeClr val="tx1"/>
                </a:solidFill>
              </a:rPr>
              <a:t>все.</a:t>
            </a:r>
            <a:br>
              <a:rPr lang="ru-RU" sz="4000" dirty="0">
                <a:solidFill>
                  <a:schemeClr val="tx1"/>
                </a:solidFill>
              </a:rPr>
            </a:br>
            <a:r>
              <a:rPr lang="ru-RU" sz="4000" dirty="0">
                <a:solidFill>
                  <a:schemeClr val="tx1"/>
                </a:solidFill>
              </a:rPr>
              <a:t>Оста­лась одна </a:t>
            </a:r>
            <a:r>
              <a:rPr lang="ru-RU" sz="4000" dirty="0" smtClean="0">
                <a:solidFill>
                  <a:schemeClr val="tx1"/>
                </a:solidFill>
              </a:rPr>
              <a:t>я.</a:t>
            </a:r>
            <a:r>
              <a:rPr lang="ru-RU" sz="4000" dirty="0">
                <a:solidFill>
                  <a:schemeClr val="tx1"/>
                </a:solidFill>
              </a:rPr>
              <a:t/>
            </a:r>
            <a:br>
              <a:rPr lang="ru-RU" sz="4000" dirty="0">
                <a:solidFill>
                  <a:schemeClr val="tx1"/>
                </a:solidFill>
              </a:rPr>
            </a:br>
            <a:r>
              <a:rPr lang="ru-RU" sz="4000" dirty="0">
                <a:solidFill>
                  <a:schemeClr val="tx1"/>
                </a:solidFill>
              </a:rPr>
              <a:t>Война — страш­ное время» </a:t>
            </a:r>
          </a:p>
        </p:txBody>
      </p:sp>
    </p:spTree>
    <p:extLst>
      <p:ext uri="{BB962C8B-B14F-4D97-AF65-F5344CB8AC3E}">
        <p14:creationId xmlns:p14="http://schemas.microsoft.com/office/powerpoint/2010/main" val="1128313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949048"/>
          </a:xfrm>
        </p:spPr>
        <p:txBody>
          <a:bodyPr>
            <a:normAutofit/>
          </a:bodyPr>
          <a:lstStyle/>
          <a:p>
            <a:pPr algn="ctr"/>
            <a:r>
              <a:rPr lang="ru-RU" sz="8000" dirty="0" smtClean="0">
                <a:solidFill>
                  <a:schemeClr val="tx1"/>
                </a:solidFill>
              </a:rPr>
              <a:t>Ответ: Таня Савичева</a:t>
            </a:r>
            <a:endParaRPr lang="ru-RU" sz="8000" dirty="0">
              <a:solidFill>
                <a:schemeClr val="tx1"/>
              </a:solidFill>
            </a:endParaRPr>
          </a:p>
        </p:txBody>
      </p:sp>
    </p:spTree>
    <p:extLst>
      <p:ext uri="{BB962C8B-B14F-4D97-AF65-F5344CB8AC3E}">
        <p14:creationId xmlns:p14="http://schemas.microsoft.com/office/powerpoint/2010/main" val="14633741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21256"/>
          </a:xfrm>
        </p:spPr>
        <p:txBody>
          <a:bodyPr>
            <a:noAutofit/>
          </a:bodyPr>
          <a:lstStyle/>
          <a:p>
            <a:r>
              <a:rPr lang="ru-RU" sz="3200" dirty="0" smtClean="0">
                <a:solidFill>
                  <a:schemeClr val="tx1"/>
                </a:solidFill>
              </a:rPr>
              <a:t>Жди </a:t>
            </a:r>
            <a:r>
              <a:rPr lang="ru-RU" sz="3200" dirty="0">
                <a:solidFill>
                  <a:schemeClr val="tx1"/>
                </a:solidFill>
              </a:rPr>
              <a:t>меня, и я вернусь.</a:t>
            </a:r>
            <a:br>
              <a:rPr lang="ru-RU" sz="3200" dirty="0">
                <a:solidFill>
                  <a:schemeClr val="tx1"/>
                </a:solidFill>
              </a:rPr>
            </a:br>
            <a:r>
              <a:rPr lang="ru-RU" sz="3200" dirty="0">
                <a:solidFill>
                  <a:schemeClr val="tx1"/>
                </a:solidFill>
              </a:rPr>
              <a:t>Только очень жди,</a:t>
            </a:r>
            <a:br>
              <a:rPr lang="ru-RU" sz="3200" dirty="0">
                <a:solidFill>
                  <a:schemeClr val="tx1"/>
                </a:solidFill>
              </a:rPr>
            </a:br>
            <a:r>
              <a:rPr lang="ru-RU" sz="3200" dirty="0">
                <a:solidFill>
                  <a:schemeClr val="tx1"/>
                </a:solidFill>
              </a:rPr>
              <a:t>Жди, когда наводят грусть</a:t>
            </a:r>
            <a:br>
              <a:rPr lang="ru-RU" sz="3200" dirty="0">
                <a:solidFill>
                  <a:schemeClr val="tx1"/>
                </a:solidFill>
              </a:rPr>
            </a:br>
            <a:r>
              <a:rPr lang="ru-RU" sz="3200" dirty="0">
                <a:solidFill>
                  <a:schemeClr val="tx1"/>
                </a:solidFill>
              </a:rPr>
              <a:t>Желтые дожди,</a:t>
            </a:r>
            <a:br>
              <a:rPr lang="ru-RU" sz="3200" dirty="0">
                <a:solidFill>
                  <a:schemeClr val="tx1"/>
                </a:solidFill>
              </a:rPr>
            </a:br>
            <a:r>
              <a:rPr lang="ru-RU" sz="3200" dirty="0">
                <a:solidFill>
                  <a:schemeClr val="tx1"/>
                </a:solidFill>
              </a:rPr>
              <a:t>Жди, когда снега метут,</a:t>
            </a:r>
            <a:br>
              <a:rPr lang="ru-RU" sz="3200" dirty="0">
                <a:solidFill>
                  <a:schemeClr val="tx1"/>
                </a:solidFill>
              </a:rPr>
            </a:br>
            <a:r>
              <a:rPr lang="ru-RU" sz="3200" dirty="0">
                <a:solidFill>
                  <a:schemeClr val="tx1"/>
                </a:solidFill>
              </a:rPr>
              <a:t>Жди, когда жара,</a:t>
            </a:r>
            <a:br>
              <a:rPr lang="ru-RU" sz="3200" dirty="0">
                <a:solidFill>
                  <a:schemeClr val="tx1"/>
                </a:solidFill>
              </a:rPr>
            </a:br>
            <a:r>
              <a:rPr lang="ru-RU" sz="3200" dirty="0">
                <a:solidFill>
                  <a:schemeClr val="tx1"/>
                </a:solidFill>
              </a:rPr>
              <a:t>Жди, когда других не ждут,</a:t>
            </a:r>
            <a:br>
              <a:rPr lang="ru-RU" sz="3200" dirty="0">
                <a:solidFill>
                  <a:schemeClr val="tx1"/>
                </a:solidFill>
              </a:rPr>
            </a:br>
            <a:r>
              <a:rPr lang="ru-RU" sz="3200" dirty="0">
                <a:solidFill>
                  <a:schemeClr val="tx1"/>
                </a:solidFill>
              </a:rPr>
              <a:t>Позабыв вчера.</a:t>
            </a:r>
            <a:br>
              <a:rPr lang="ru-RU" sz="3200" dirty="0">
                <a:solidFill>
                  <a:schemeClr val="tx1"/>
                </a:solidFill>
              </a:rPr>
            </a:br>
            <a:r>
              <a:rPr lang="ru-RU" sz="3200" dirty="0">
                <a:solidFill>
                  <a:schemeClr val="tx1"/>
                </a:solidFill>
              </a:rPr>
              <a:t>Жди, когда из дальних мест</a:t>
            </a:r>
            <a:br>
              <a:rPr lang="ru-RU" sz="3200" dirty="0">
                <a:solidFill>
                  <a:schemeClr val="tx1"/>
                </a:solidFill>
              </a:rPr>
            </a:br>
            <a:r>
              <a:rPr lang="ru-RU" sz="3200" dirty="0">
                <a:solidFill>
                  <a:schemeClr val="tx1"/>
                </a:solidFill>
              </a:rPr>
              <a:t>Писем не придет,</a:t>
            </a:r>
            <a:br>
              <a:rPr lang="ru-RU" sz="3200" dirty="0">
                <a:solidFill>
                  <a:schemeClr val="tx1"/>
                </a:solidFill>
              </a:rPr>
            </a:br>
            <a:r>
              <a:rPr lang="ru-RU" sz="3200" dirty="0">
                <a:solidFill>
                  <a:schemeClr val="tx1"/>
                </a:solidFill>
              </a:rPr>
              <a:t>Жди, когда уж надоест</a:t>
            </a:r>
            <a:br>
              <a:rPr lang="ru-RU" sz="3200" dirty="0">
                <a:solidFill>
                  <a:schemeClr val="tx1"/>
                </a:solidFill>
              </a:rPr>
            </a:br>
            <a:r>
              <a:rPr lang="ru-RU" sz="3200" dirty="0">
                <a:solidFill>
                  <a:schemeClr val="tx1"/>
                </a:solidFill>
              </a:rPr>
              <a:t>Всем, кто вместе ждет. </a:t>
            </a:r>
          </a:p>
        </p:txBody>
      </p:sp>
    </p:spTree>
    <p:extLst>
      <p:ext uri="{BB962C8B-B14F-4D97-AF65-F5344CB8AC3E}">
        <p14:creationId xmlns:p14="http://schemas.microsoft.com/office/powerpoint/2010/main" val="192733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237080"/>
          </a:xfrm>
        </p:spPr>
        <p:txBody>
          <a:bodyPr>
            <a:normAutofit/>
          </a:bodyPr>
          <a:lstStyle/>
          <a:p>
            <a:pPr algn="ctr"/>
            <a:r>
              <a:rPr lang="ru-RU" sz="7200" dirty="0" smtClean="0">
                <a:solidFill>
                  <a:schemeClr val="tx1"/>
                </a:solidFill>
              </a:rPr>
              <a:t>Ответ: Константин Симонов</a:t>
            </a:r>
            <a:endParaRPr lang="ru-RU" sz="7200" dirty="0">
              <a:solidFill>
                <a:schemeClr val="tx1"/>
              </a:solidFill>
            </a:endParaRPr>
          </a:p>
        </p:txBody>
      </p:sp>
    </p:spTree>
    <p:extLst>
      <p:ext uri="{BB962C8B-B14F-4D97-AF65-F5344CB8AC3E}">
        <p14:creationId xmlns:p14="http://schemas.microsoft.com/office/powerpoint/2010/main" val="1469131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300976"/>
          </a:xfrm>
        </p:spPr>
        <p:txBody>
          <a:bodyPr>
            <a:normAutofit/>
          </a:bodyPr>
          <a:lstStyle/>
          <a:p>
            <a:pPr algn="ctr"/>
            <a:r>
              <a:rPr lang="ru-RU" sz="6600" dirty="0" smtClean="0">
                <a:solidFill>
                  <a:schemeClr val="tx1"/>
                </a:solidFill>
              </a:rPr>
              <a:t>Ответ: «Барбаросса»</a:t>
            </a:r>
            <a:endParaRPr lang="ru-RU" sz="6600" dirty="0">
              <a:solidFill>
                <a:schemeClr val="tx1"/>
              </a:solidFill>
            </a:endParaRPr>
          </a:p>
        </p:txBody>
      </p:sp>
    </p:spTree>
    <p:extLst>
      <p:ext uri="{BB962C8B-B14F-4D97-AF65-F5344CB8AC3E}">
        <p14:creationId xmlns:p14="http://schemas.microsoft.com/office/powerpoint/2010/main" val="972924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101176"/>
          </a:xfrm>
        </p:spPr>
        <p:txBody>
          <a:bodyPr>
            <a:normAutofit fontScale="90000"/>
          </a:bodyPr>
          <a:lstStyle/>
          <a:p>
            <a:pPr algn="ctr"/>
            <a:r>
              <a:rPr lang="ru-RU" dirty="0"/>
              <a:t>	</a:t>
            </a:r>
            <a:r>
              <a:rPr lang="ru-RU" sz="5300" dirty="0">
                <a:solidFill>
                  <a:schemeClr val="tx1"/>
                </a:solidFill>
              </a:rPr>
              <a:t>«Через несколько недель мы будем в Москве. Я сотру этот чертов город с лица земли, а на его месте построю искусственное озеро. Само название "Москва" исчезнет </a:t>
            </a:r>
            <a:r>
              <a:rPr lang="ru-RU" sz="5300" dirty="0" smtClean="0">
                <a:solidFill>
                  <a:schemeClr val="tx1"/>
                </a:solidFill>
              </a:rPr>
              <a:t>навсегда»</a:t>
            </a:r>
            <a:endParaRPr lang="ru-RU" sz="5300" dirty="0">
              <a:solidFill>
                <a:schemeClr val="tx1"/>
              </a:solidFill>
            </a:endParaRPr>
          </a:p>
        </p:txBody>
      </p:sp>
    </p:spTree>
    <p:extLst>
      <p:ext uri="{BB962C8B-B14F-4D97-AF65-F5344CB8AC3E}">
        <p14:creationId xmlns:p14="http://schemas.microsoft.com/office/powerpoint/2010/main" val="1227954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733024"/>
          </a:xfrm>
        </p:spPr>
        <p:txBody>
          <a:bodyPr>
            <a:normAutofit/>
          </a:bodyPr>
          <a:lstStyle/>
          <a:p>
            <a:pPr algn="ctr"/>
            <a:r>
              <a:rPr lang="ru-RU" sz="8000" dirty="0" smtClean="0">
                <a:solidFill>
                  <a:schemeClr val="tx1"/>
                </a:solidFill>
              </a:rPr>
              <a:t>Ответ: Адольф  Гитлер</a:t>
            </a:r>
            <a:endParaRPr lang="ru-RU" sz="8000" dirty="0">
              <a:solidFill>
                <a:schemeClr val="tx1"/>
              </a:solidFill>
            </a:endParaRPr>
          </a:p>
        </p:txBody>
      </p:sp>
    </p:spTree>
    <p:extLst>
      <p:ext uri="{BB962C8B-B14F-4D97-AF65-F5344CB8AC3E}">
        <p14:creationId xmlns:p14="http://schemas.microsoft.com/office/powerpoint/2010/main" val="17757604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2796920"/>
          </a:xfrm>
        </p:spPr>
        <p:txBody>
          <a:bodyPr>
            <a:normAutofit/>
          </a:bodyPr>
          <a:lstStyle/>
          <a:p>
            <a:pPr algn="ctr"/>
            <a:r>
              <a:rPr lang="en-US" sz="8800" dirty="0" smtClean="0">
                <a:solidFill>
                  <a:schemeClr val="tx1"/>
                </a:solidFill>
              </a:rPr>
              <a:t>VII </a:t>
            </a:r>
            <a:r>
              <a:rPr lang="ru-RU" sz="8800" dirty="0" smtClean="0">
                <a:solidFill>
                  <a:schemeClr val="tx1"/>
                </a:solidFill>
              </a:rPr>
              <a:t>РАУНД</a:t>
            </a:r>
            <a:endParaRPr lang="ru-RU" sz="8800" dirty="0">
              <a:solidFill>
                <a:schemeClr val="tx1"/>
              </a:solidFill>
            </a:endParaRPr>
          </a:p>
        </p:txBody>
      </p:sp>
    </p:spTree>
    <p:extLst>
      <p:ext uri="{BB962C8B-B14F-4D97-AF65-F5344CB8AC3E}">
        <p14:creationId xmlns:p14="http://schemas.microsoft.com/office/powerpoint/2010/main" val="12290834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093400"/>
            <a:ext cx="3528391" cy="44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6074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669128"/>
          </a:xfrm>
        </p:spPr>
        <p:txBody>
          <a:bodyPr>
            <a:normAutofit/>
          </a:bodyPr>
          <a:lstStyle/>
          <a:p>
            <a:pPr algn="ctr"/>
            <a:r>
              <a:rPr lang="ru-RU" sz="8000" dirty="0" smtClean="0">
                <a:solidFill>
                  <a:schemeClr val="tx1"/>
                </a:solidFill>
              </a:rPr>
              <a:t>Ответ: </a:t>
            </a:r>
            <a:r>
              <a:rPr lang="ru-RU" sz="8000" dirty="0" err="1" smtClean="0">
                <a:solidFill>
                  <a:schemeClr val="tx1"/>
                </a:solidFill>
              </a:rPr>
              <a:t>Фатих</a:t>
            </a:r>
            <a:r>
              <a:rPr lang="ru-RU" sz="8000" dirty="0" smtClean="0">
                <a:solidFill>
                  <a:schemeClr val="tx1"/>
                </a:solidFill>
              </a:rPr>
              <a:t> Карим</a:t>
            </a:r>
            <a:endParaRPr lang="ru-RU" sz="8000" dirty="0">
              <a:solidFill>
                <a:schemeClr val="tx1"/>
              </a:solidFill>
            </a:endParaRPr>
          </a:p>
        </p:txBody>
      </p:sp>
    </p:spTree>
    <p:extLst>
      <p:ext uri="{BB962C8B-B14F-4D97-AF65-F5344CB8AC3E}">
        <p14:creationId xmlns:p14="http://schemas.microsoft.com/office/powerpoint/2010/main" val="17761148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84635"/>
            <a:ext cx="4248471" cy="580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31674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093064"/>
          </a:xfrm>
        </p:spPr>
        <p:txBody>
          <a:bodyPr>
            <a:normAutofit/>
          </a:bodyPr>
          <a:lstStyle/>
          <a:p>
            <a:pPr algn="ctr"/>
            <a:r>
              <a:rPr lang="ru-RU" sz="8000" dirty="0" smtClean="0">
                <a:solidFill>
                  <a:schemeClr val="tx1"/>
                </a:solidFill>
              </a:rPr>
              <a:t>Ответ: Родина – мать, Волгоград</a:t>
            </a:r>
            <a:endParaRPr lang="ru-RU" sz="8000" dirty="0">
              <a:solidFill>
                <a:schemeClr val="tx1"/>
              </a:solidFill>
            </a:endParaRPr>
          </a:p>
        </p:txBody>
      </p:sp>
    </p:spTree>
    <p:extLst>
      <p:ext uri="{BB962C8B-B14F-4D97-AF65-F5344CB8AC3E}">
        <p14:creationId xmlns:p14="http://schemas.microsoft.com/office/powerpoint/2010/main" val="34094574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71735"/>
            <a:ext cx="6480720" cy="527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1228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525112"/>
          </a:xfrm>
        </p:spPr>
        <p:txBody>
          <a:bodyPr>
            <a:normAutofit/>
          </a:bodyPr>
          <a:lstStyle/>
          <a:p>
            <a:pPr algn="ctr"/>
            <a:r>
              <a:rPr lang="ru-RU" sz="8000" dirty="0" smtClean="0">
                <a:solidFill>
                  <a:schemeClr val="tx1"/>
                </a:solidFill>
              </a:rPr>
              <a:t>Ответ: Сталин, Рузвельт, Черчилль</a:t>
            </a:r>
            <a:endParaRPr lang="ru-RU" sz="8000" dirty="0">
              <a:solidFill>
                <a:schemeClr val="tx1"/>
              </a:solidFill>
            </a:endParaRPr>
          </a:p>
        </p:txBody>
      </p:sp>
    </p:spTree>
    <p:extLst>
      <p:ext uri="{BB962C8B-B14F-4D97-AF65-F5344CB8AC3E}">
        <p14:creationId xmlns:p14="http://schemas.microsoft.com/office/powerpoint/2010/main" val="12894100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80857"/>
            <a:ext cx="3744416" cy="5666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9072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877040"/>
          </a:xfrm>
        </p:spPr>
        <p:txBody>
          <a:bodyPr/>
          <a:lstStyle/>
          <a:p>
            <a:pPr algn="ctr"/>
            <a:r>
              <a:rPr lang="ru-RU" dirty="0"/>
              <a:t>	</a:t>
            </a:r>
            <a:r>
              <a:rPr lang="ru-RU" sz="6600" dirty="0">
                <a:solidFill>
                  <a:schemeClr val="tx1"/>
                </a:solidFill>
              </a:rPr>
              <a:t>План наступления гитлеровских войск на Курской дуге </a:t>
            </a:r>
          </a:p>
        </p:txBody>
      </p:sp>
    </p:spTree>
    <p:extLst>
      <p:ext uri="{BB962C8B-B14F-4D97-AF65-F5344CB8AC3E}">
        <p14:creationId xmlns:p14="http://schemas.microsoft.com/office/powerpoint/2010/main" val="38777332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38200" y="704850"/>
            <a:ext cx="8305800" cy="3876675"/>
          </a:xfrm>
        </p:spPr>
        <p:txBody>
          <a:bodyPr>
            <a:normAutofit/>
          </a:bodyPr>
          <a:lstStyle/>
          <a:p>
            <a:pPr algn="ctr"/>
            <a:r>
              <a:rPr lang="ru-RU" sz="7200" dirty="0" smtClean="0">
                <a:solidFill>
                  <a:schemeClr val="tx1"/>
                </a:solidFill>
              </a:rPr>
              <a:t>Ответ: </a:t>
            </a:r>
            <a:r>
              <a:rPr lang="ru-RU" sz="7200" dirty="0" err="1" smtClean="0">
                <a:solidFill>
                  <a:schemeClr val="tx1"/>
                </a:solidFill>
              </a:rPr>
              <a:t>Гадельшин</a:t>
            </a:r>
            <a:r>
              <a:rPr lang="ru-RU" sz="7200" dirty="0" smtClean="0">
                <a:solidFill>
                  <a:schemeClr val="tx1"/>
                </a:solidFill>
              </a:rPr>
              <a:t> Хамит </a:t>
            </a:r>
            <a:r>
              <a:rPr lang="ru-RU" sz="7200" dirty="0" err="1" smtClean="0">
                <a:solidFill>
                  <a:schemeClr val="tx1"/>
                </a:solidFill>
              </a:rPr>
              <a:t>Габдуллович</a:t>
            </a:r>
            <a:endParaRPr lang="ru-RU" sz="7200" dirty="0">
              <a:solidFill>
                <a:schemeClr val="tx1"/>
              </a:solidFill>
            </a:endParaRPr>
          </a:p>
        </p:txBody>
      </p:sp>
    </p:spTree>
    <p:extLst>
      <p:ext uri="{BB962C8B-B14F-4D97-AF65-F5344CB8AC3E}">
        <p14:creationId xmlns:p14="http://schemas.microsoft.com/office/powerpoint/2010/main" val="3128509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733024"/>
          </a:xfrm>
        </p:spPr>
        <p:txBody>
          <a:bodyPr>
            <a:normAutofit/>
          </a:bodyPr>
          <a:lstStyle/>
          <a:p>
            <a:pPr algn="ctr"/>
            <a:r>
              <a:rPr lang="en-US" sz="9600" dirty="0" smtClean="0"/>
              <a:t>VIII </a:t>
            </a:r>
            <a:r>
              <a:rPr lang="ru-RU" sz="9600" dirty="0" smtClean="0"/>
              <a:t>РАУНД</a:t>
            </a:r>
            <a:endParaRPr lang="ru-RU" sz="9600" dirty="0"/>
          </a:p>
        </p:txBody>
      </p:sp>
    </p:spTree>
    <p:extLst>
      <p:ext uri="{BB962C8B-B14F-4D97-AF65-F5344CB8AC3E}">
        <p14:creationId xmlns:p14="http://schemas.microsoft.com/office/powerpoint/2010/main" val="35045788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412776"/>
            <a:ext cx="8305800" cy="4597120"/>
          </a:xfrm>
        </p:spPr>
        <p:txBody>
          <a:bodyPr>
            <a:normAutofit fontScale="90000"/>
          </a:bodyPr>
          <a:lstStyle/>
          <a:p>
            <a:r>
              <a:rPr lang="ru-RU" dirty="0"/>
              <a:t>	</a:t>
            </a:r>
            <a:r>
              <a:rPr lang="ru-RU" dirty="0">
                <a:solidFill>
                  <a:schemeClr val="tx1"/>
                </a:solidFill>
              </a:rPr>
              <a:t>Пищевая целлюлоза 10 %, жмых – 10 %, обойная пыль – 2 %, выбойки из мешков – 2 %, хвоя – 1 %, ржаная обойная мука – 75 %. Смазывали соляровым маслом (другого не было). И этого полагалось всего 125 грамм на человека в сутки. </a:t>
            </a:r>
          </a:p>
        </p:txBody>
      </p:sp>
    </p:spTree>
    <p:extLst>
      <p:ext uri="{BB962C8B-B14F-4D97-AF65-F5344CB8AC3E}">
        <p14:creationId xmlns:p14="http://schemas.microsoft.com/office/powerpoint/2010/main" val="234785922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597120"/>
          </a:xfrm>
        </p:spPr>
        <p:txBody>
          <a:bodyPr>
            <a:normAutofit/>
          </a:bodyPr>
          <a:lstStyle/>
          <a:p>
            <a:pPr algn="ctr"/>
            <a:r>
              <a:rPr lang="ru-RU" sz="8800" dirty="0" smtClean="0">
                <a:solidFill>
                  <a:schemeClr val="tx1"/>
                </a:solidFill>
              </a:rPr>
              <a:t>Ответ: блокадный хлеб</a:t>
            </a:r>
            <a:endParaRPr lang="ru-RU" sz="8800" dirty="0">
              <a:solidFill>
                <a:schemeClr val="tx1"/>
              </a:solidFill>
            </a:endParaRPr>
          </a:p>
        </p:txBody>
      </p:sp>
    </p:spTree>
    <p:extLst>
      <p:ext uri="{BB962C8B-B14F-4D97-AF65-F5344CB8AC3E}">
        <p14:creationId xmlns:p14="http://schemas.microsoft.com/office/powerpoint/2010/main" val="28124178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38" y="1700808"/>
            <a:ext cx="864224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951688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949048"/>
          </a:xfrm>
        </p:spPr>
        <p:txBody>
          <a:bodyPr>
            <a:normAutofit/>
          </a:bodyPr>
          <a:lstStyle/>
          <a:p>
            <a:pPr algn="ctr"/>
            <a:r>
              <a:rPr lang="ru-RU" sz="8800" dirty="0" smtClean="0">
                <a:solidFill>
                  <a:schemeClr val="tx1"/>
                </a:solidFill>
              </a:rPr>
              <a:t>Ответ: Портянка</a:t>
            </a:r>
            <a:endParaRPr lang="ru-RU" sz="8800" dirty="0">
              <a:solidFill>
                <a:schemeClr val="tx1"/>
              </a:solidFill>
            </a:endParaRPr>
          </a:p>
        </p:txBody>
      </p:sp>
    </p:spTree>
    <p:extLst>
      <p:ext uri="{BB962C8B-B14F-4D97-AF65-F5344CB8AC3E}">
        <p14:creationId xmlns:p14="http://schemas.microsoft.com/office/powerpoint/2010/main" val="17242529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965272"/>
          </a:xfrm>
        </p:spPr>
        <p:txBody>
          <a:bodyPr>
            <a:normAutofit fontScale="90000"/>
          </a:bodyPr>
          <a:lstStyle/>
          <a:p>
            <a:pPr algn="just"/>
            <a:r>
              <a:rPr lang="ru-RU" sz="4400" dirty="0">
                <a:solidFill>
                  <a:schemeClr val="tx1"/>
                </a:solidFill>
              </a:rPr>
              <a:t>	Постановление от 22 августа 1941 года № ГКО-562с «Установить, начиная с 1 сентября 1941 года, выдачу </a:t>
            </a:r>
            <a:r>
              <a:rPr lang="ru-RU" sz="4400" b="1" dirty="0">
                <a:solidFill>
                  <a:schemeClr val="tx1"/>
                </a:solidFill>
              </a:rPr>
              <a:t>этого</a:t>
            </a:r>
            <a:r>
              <a:rPr lang="ru-RU" sz="4400" dirty="0">
                <a:solidFill>
                  <a:schemeClr val="tx1"/>
                </a:solidFill>
              </a:rPr>
              <a:t> в день на человека красноармейцу и начальствующему составу войск первой линии действующей армии».</a:t>
            </a:r>
            <a:br>
              <a:rPr lang="ru-RU" sz="4400" dirty="0">
                <a:solidFill>
                  <a:schemeClr val="tx1"/>
                </a:solidFill>
              </a:rPr>
            </a:br>
            <a:r>
              <a:rPr lang="ru-RU" sz="4400" dirty="0">
                <a:solidFill>
                  <a:schemeClr val="tx1"/>
                </a:solidFill>
              </a:rPr>
              <a:t>Председатель Государственного Комитета Обороны И. Сталин. </a:t>
            </a:r>
            <a:r>
              <a:rPr lang="ru-RU" dirty="0"/>
              <a:t/>
            </a:r>
            <a:br>
              <a:rPr lang="ru-RU" dirty="0"/>
            </a:br>
            <a:endParaRPr lang="ru-RU" dirty="0"/>
          </a:p>
        </p:txBody>
      </p:sp>
    </p:spTree>
    <p:extLst>
      <p:ext uri="{BB962C8B-B14F-4D97-AF65-F5344CB8AC3E}">
        <p14:creationId xmlns:p14="http://schemas.microsoft.com/office/powerpoint/2010/main" val="3366304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957160"/>
          </a:xfrm>
        </p:spPr>
        <p:txBody>
          <a:bodyPr>
            <a:normAutofit/>
          </a:bodyPr>
          <a:lstStyle/>
          <a:p>
            <a:pPr algn="ctr"/>
            <a:r>
              <a:rPr lang="ru-RU" sz="8000" dirty="0" smtClean="0">
                <a:solidFill>
                  <a:schemeClr val="tx1"/>
                </a:solidFill>
              </a:rPr>
              <a:t>Ответ: Наркомовские 100 грамм</a:t>
            </a:r>
            <a:endParaRPr lang="ru-RU" sz="8000" dirty="0">
              <a:solidFill>
                <a:schemeClr val="tx1"/>
              </a:solidFill>
            </a:endParaRPr>
          </a:p>
        </p:txBody>
      </p:sp>
    </p:spTree>
    <p:extLst>
      <p:ext uri="{BB962C8B-B14F-4D97-AF65-F5344CB8AC3E}">
        <p14:creationId xmlns:p14="http://schemas.microsoft.com/office/powerpoint/2010/main" val="27556793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184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3444992"/>
          </a:xfrm>
        </p:spPr>
        <p:txBody>
          <a:bodyPr>
            <a:normAutofit/>
          </a:bodyPr>
          <a:lstStyle/>
          <a:p>
            <a:pPr algn="ctr"/>
            <a:r>
              <a:rPr lang="ru-RU" sz="6600" dirty="0" smtClean="0">
                <a:solidFill>
                  <a:schemeClr val="tx1"/>
                </a:solidFill>
              </a:rPr>
              <a:t>Ответ: «Цитадель»</a:t>
            </a:r>
            <a:endParaRPr lang="ru-RU" sz="6600" dirty="0">
              <a:solidFill>
                <a:schemeClr val="tx1"/>
              </a:solidFill>
            </a:endParaRPr>
          </a:p>
        </p:txBody>
      </p:sp>
    </p:spTree>
    <p:extLst>
      <p:ext uri="{BB962C8B-B14F-4D97-AF65-F5344CB8AC3E}">
        <p14:creationId xmlns:p14="http://schemas.microsoft.com/office/powerpoint/2010/main" val="3153445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4669128"/>
          </a:xfrm>
        </p:spPr>
        <p:txBody>
          <a:bodyPr/>
          <a:lstStyle/>
          <a:p>
            <a:pPr algn="ctr"/>
            <a:r>
              <a:rPr lang="ru-RU" dirty="0"/>
              <a:t>	</a:t>
            </a:r>
            <a:r>
              <a:rPr lang="ru-RU" sz="7200" dirty="0">
                <a:solidFill>
                  <a:schemeClr val="tx1"/>
                </a:solidFill>
              </a:rPr>
              <a:t>План по освобождению Белоруссии</a:t>
            </a:r>
          </a:p>
        </p:txBody>
      </p:sp>
    </p:spTree>
    <p:extLst>
      <p:ext uri="{BB962C8B-B14F-4D97-AF65-F5344CB8AC3E}">
        <p14:creationId xmlns:p14="http://schemas.microsoft.com/office/powerpoint/2010/main" val="3608192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110</TotalTime>
  <Words>507</Words>
  <Application>Microsoft Office PowerPoint</Application>
  <PresentationFormat>Экран (4:3)</PresentationFormat>
  <Paragraphs>72</Paragraphs>
  <Slides>78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78</vt:i4>
      </vt:variant>
    </vt:vector>
  </HeadingPairs>
  <TitlesOfParts>
    <vt:vector size="79" baseType="lpstr">
      <vt:lpstr>Поток</vt:lpstr>
      <vt:lpstr>Исторический брейн – ринг «Великая Отечественная война»</vt:lpstr>
      <vt:lpstr>I РАУНД</vt:lpstr>
      <vt:lpstr>План наступления на Москву гитлеровских войск </vt:lpstr>
      <vt:lpstr>Ответ: «Тайфун»</vt:lpstr>
      <vt:lpstr>Назовите кодовое название «молниеносной войны» Германии против Советского Союза </vt:lpstr>
      <vt:lpstr>Ответ: «Барбаросса»</vt:lpstr>
      <vt:lpstr> План наступления гитлеровских войск на Курской дуге </vt:lpstr>
      <vt:lpstr>Ответ: «Цитадель»</vt:lpstr>
      <vt:lpstr> План по освобождению Белоруссии</vt:lpstr>
      <vt:lpstr>Ответ: «Багратион»</vt:lpstr>
      <vt:lpstr>План физического истребления народов СССР и Восточной Европы, объявленных  «расово  неполноценными» </vt:lpstr>
      <vt:lpstr>Ответ: «Ост»</vt:lpstr>
      <vt:lpstr> В августе и сентябре 1943 года по приказу Центрального штаба партизанского движения партизанами были проведены операции. В результате на длительное  время были выведены из строя пути сообщения в тылу врага, что оказало существенную помощь советским войскам во время боёв под Курском, Орлом, Харьковом </vt:lpstr>
      <vt:lpstr>Ответ: «Рельсовая война», «Концерт»</vt:lpstr>
      <vt:lpstr> Операция по прорыву блокады Ленинграда </vt:lpstr>
      <vt:lpstr>Ответ: «Искра»</vt:lpstr>
      <vt:lpstr>II РАУНД</vt:lpstr>
      <vt:lpstr>Самое крупное танковое сражение Второй мировой войны </vt:lpstr>
      <vt:lpstr>Ответ: Битва у д. Прохоровка</vt:lpstr>
      <vt:lpstr>Это  сражение явилось началом коренного перелома в ходе войны. Была окружена  330 тысячная группировка врага. Красная Армия захватила стратегическую инициативу  в свои руки. Враг потерял 800 тыс. человек, 2 тыс. танков</vt:lpstr>
      <vt:lpstr>Ответ: Сталинградская битва</vt:lpstr>
      <vt:lpstr> Угроза  столице  миновала. Эта битва развеяла миф о непобедимости германских войск. Враг был отброшен на 100-250 км. Это было первое крупное поражение Германии во Второй мировой войне </vt:lpstr>
      <vt:lpstr>Ответ: Битва за Москву</vt:lpstr>
      <vt:lpstr>Назовите крепость, которая героически оборонялась с 22 июня до 20-х чисел июля 1941 г. в тылу немецких войск. В конце июля на крепость сбросили авиабомбы весом 1800 кг., затем приказали подвалы крепости затопить </vt:lpstr>
      <vt:lpstr>Ответ: Брестская крепость</vt:lpstr>
      <vt:lpstr>III РАУНД</vt:lpstr>
      <vt:lpstr>Татарский поэт, погибший в фашистских застенках тюрьмы Моабит</vt:lpstr>
      <vt:lpstr>Ответ: Муса Джалиль</vt:lpstr>
      <vt:lpstr>Маршал Победы, Четырежды Герой Советского Союза,  гениальный полководец, принимал парад Победы 24 июня 1945 г. </vt:lpstr>
      <vt:lpstr>Ответ: Георгий Константинович Жуков</vt:lpstr>
      <vt:lpstr> Знамя Победы над рейхстагом водрузили… </vt:lpstr>
      <vt:lpstr>Ответ: Егоров, Кантария и Берест</vt:lpstr>
      <vt:lpstr>Рядовой, стрелок – автоматчик. В бою у деревни Чернушки он закрыл своим телом амбразуру дзота </vt:lpstr>
      <vt:lpstr>Ответ: Александр Матросов</vt:lpstr>
      <vt:lpstr>Лет­чик, Герой Со­вет­ско­го Союза, после ра­не­ния и ам­пу­та­ции ног, вер­нул­ся в строй и про­дол­жал ле­тать на про­те­зах </vt:lpstr>
      <vt:lpstr>Ответ: Алексей Маресьев</vt:lpstr>
      <vt:lpstr>Сер­жант Крас­ной армии, про­сла­вив­ший­ся при обо­ро­не дома во время боев за Ста­лин­град, впо­след­ствии дом был на­зван его фа­ми­ли­ей </vt:lpstr>
      <vt:lpstr>Ответ: Яков Павлов</vt:lpstr>
      <vt:lpstr> Кто первым направил свой горящий самолёт на скопление вражеских танков и автомашин </vt:lpstr>
      <vt:lpstr>Ответ: Николай Гастелло</vt:lpstr>
      <vt:lpstr>IV РАУНД «Песни Великой Отечественной войны» </vt:lpstr>
      <vt:lpstr>V РАУНД</vt:lpstr>
      <vt:lpstr>Единственная военно-стратегическая транспортная магистраль, связывавшая в сентябре 1941 - марте 1943 блокадный Ленинград со страной, проходила через Ладожское озеро. </vt:lpstr>
      <vt:lpstr>Ответ: «Дорога жизни»</vt:lpstr>
      <vt:lpstr>Систематическое преследование и истребление немецкими нацистами и коллаборационистами из других стран миллионов жертв нацизма: почти трети еврейского народа и многочисленных представителей других меньшинств, которые подвергались дискриминации, зверствам и жестоким убийствам. Это слово в переводе с древнегреческого означает «всесожжение» </vt:lpstr>
      <vt:lpstr>Ответ: Холокост</vt:lpstr>
      <vt:lpstr>Народное название артиллерийского оружия «БМ – 13» </vt:lpstr>
      <vt:lpstr>Ответ: Катюша</vt:lpstr>
      <vt:lpstr>Как фашисты называли со­вет­ских лет­чиц, ле­тав­ших на са­мо­ле­тах-бом­бар­ди­ро­воч­ной авиа­ции </vt:lpstr>
      <vt:lpstr>Ответ: Ночные ведьмы</vt:lpstr>
      <vt:lpstr>По словам Геббельса, после поражения немецких войск под Москвой это безобидное  атмосферное явление вызывало у Гитлера ухудшение здоровья. О чем идет речь?</vt:lpstr>
      <vt:lpstr>Ответ: Снег</vt:lpstr>
      <vt:lpstr>VI РАУНД</vt:lpstr>
      <vt:lpstr> «Наше дело правое, враг будет разбит, победа будет за нами»</vt:lpstr>
      <vt:lpstr>Ответ: Молотов</vt:lpstr>
      <vt:lpstr>«28 де­каб­ря 1941 года. Женя умер­ла в 12 часов утра. Ба­буш­ка умер­ла 25 ян­ва­ря 1942-го, в 3 часа дня. Лёка умер 17 марта в 5 часов утра. … Мама — 13 мая в 7:30 утра. Умер­ли все. Оста­лась одна я. Война — страш­ное время» </vt:lpstr>
      <vt:lpstr>Ответ: Таня Савичева</vt:lpstr>
      <vt:lpstr>Жди меня, и я вернусь. Только очень жди, Жди, когда наводят грусть Желтые дожди, Жди, когда снега метут, Жди, когда жара, Жди, когда других не ждут, Позабыв вчера. Жди, когда из дальних мест Писем не придет, Жди, когда уж надоест Всем, кто вместе ждет. </vt:lpstr>
      <vt:lpstr>Ответ: Константин Симонов</vt:lpstr>
      <vt:lpstr> «Через несколько недель мы будем в Москве. Я сотру этот чертов город с лица земли, а на его месте построю искусственное озеро. Само название "Москва" исчезнет навсегда»</vt:lpstr>
      <vt:lpstr>Ответ: Адольф  Гитлер</vt:lpstr>
      <vt:lpstr>VII РАУНД</vt:lpstr>
      <vt:lpstr>Презентация PowerPoint</vt:lpstr>
      <vt:lpstr>Ответ: Фатих Карим</vt:lpstr>
      <vt:lpstr>Презентация PowerPoint</vt:lpstr>
      <vt:lpstr>Ответ: Родина – мать, Волгоград</vt:lpstr>
      <vt:lpstr>Презентация PowerPoint</vt:lpstr>
      <vt:lpstr>Ответ: Сталин, Рузвельт, Черчилль</vt:lpstr>
      <vt:lpstr>Презентация PowerPoint</vt:lpstr>
      <vt:lpstr>Ответ: Гадельшин Хамит Габдуллович</vt:lpstr>
      <vt:lpstr>VIII РАУНД</vt:lpstr>
      <vt:lpstr> Пищевая целлюлоза 10 %, жмых – 10 %, обойная пыль – 2 %, выбойки из мешков – 2 %, хвоя – 1 %, ржаная обойная мука – 75 %. Смазывали соляровым маслом (другого не было). И этого полагалось всего 125 грамм на человека в сутки. </vt:lpstr>
      <vt:lpstr>Ответ: блокадный хлеб</vt:lpstr>
      <vt:lpstr>Презентация PowerPoint</vt:lpstr>
      <vt:lpstr>Ответ: Портянка</vt:lpstr>
      <vt:lpstr> Постановление от 22 августа 1941 года № ГКО-562с «Установить, начиная с 1 сентября 1941 года, выдачу этого в день на человека красноармейцу и начальствующему составу войск первой линии действующей армии». Председатель Государственного Комитета Обороны И. Сталин.  </vt:lpstr>
      <vt:lpstr>Ответ: Наркомовские 100 грамм</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Исторический брейн – ринг «Великая Отечественная война»</dc:title>
  <cp:lastModifiedBy>Пользователь</cp:lastModifiedBy>
  <cp:revision>13</cp:revision>
  <dcterms:modified xsi:type="dcterms:W3CDTF">2015-04-02T17:10:27Z</dcterms:modified>
</cp:coreProperties>
</file>